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7" r:id="rId10"/>
    <p:sldId id="268" r:id="rId11"/>
    <p:sldId id="262" r:id="rId12"/>
    <p:sldId id="269" r:id="rId13"/>
    <p:sldId id="270" r:id="rId14"/>
    <p:sldId id="271" r:id="rId15"/>
    <p:sldId id="272" r:id="rId16"/>
    <p:sldId id="273" r:id="rId17"/>
    <p:sldId id="263" r:id="rId18"/>
    <p:sldId id="264" r:id="rId19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CC00FF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2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50F14-E4AC-4C7D-A7F6-5C563CC50543}" type="datetimeFigureOut">
              <a:rPr lang="hu-HU" smtClean="0"/>
              <a:t>2009.05.15.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ECB15-7587-4246-B6F7-954C12651F9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erékszögű háromszög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Csoportba foglalás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Szabadkézi sokszög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Szabadkézi sokszög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Szabadkézi sokszög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Egyenes összekötő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11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D8CAFA1-E6E8-4280-A5DB-E949ABEAD3D2}" type="datetime1">
              <a:rPr lang="hu-HU" smtClean="0"/>
              <a:t>2009.05.15.</a:t>
            </a:fld>
            <a:endParaRPr lang="en-US"/>
          </a:p>
        </p:txBody>
      </p:sp>
      <p:sp>
        <p:nvSpPr>
          <p:cNvPr id="12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DF83E65-A834-4ED2-ABAE-922A8D3978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0F14F-2E10-48FB-9951-0F5C9D420454}" type="datetime1">
              <a:rPr lang="hu-HU" smtClean="0"/>
              <a:t>2009.05.15.</a:t>
            </a:fld>
            <a:endParaRPr lang="en-US"/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CEC68-1E59-4319-9A59-92207E9579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5E8D9-FFE5-4181-8BF0-6D1F0D56E5DF}" type="datetime1">
              <a:rPr lang="hu-HU" smtClean="0"/>
              <a:t>2009.05.15.</a:t>
            </a:fld>
            <a:endParaRPr lang="en-US"/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3B6D5-5509-4F07-BFA7-D723768F73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5385B-44DE-4B87-8584-B9BF39C5660E}" type="datetime1">
              <a:rPr lang="hu-HU" smtClean="0"/>
              <a:t>2009.05.15.</a:t>
            </a:fld>
            <a:endParaRPr lang="en-US"/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73106-606E-4934-A999-6C2BF93E33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ávnyíl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Sávnyíl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4600D64-453E-4482-AA7D-84D46CD3155C}" type="datetime1">
              <a:rPr lang="hu-HU" smtClean="0"/>
              <a:t>2009.05.15.</a:t>
            </a:fld>
            <a:endParaRPr lang="en-US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BE09A93-E903-4E0B-B97B-6646643C90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A7C82CB-88CC-40F1-87FC-54A39D83AC0F}" type="datetime1">
              <a:rPr lang="hu-HU" smtClean="0"/>
              <a:t>2009.05.15.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0882FCD-19A2-4A08-A833-53E15A7073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1C73BD-9E9A-4E00-B042-5159D85E8041}" type="datetime1">
              <a:rPr lang="hu-HU" smtClean="0"/>
              <a:t>2009.05.15.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BBC4C54-6C99-4D2D-BF84-9E96BB1F42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8698AB-95C6-4CD7-B257-8C914DB2127B}" type="datetime1">
              <a:rPr lang="hu-HU" smtClean="0"/>
              <a:t>2009.05.15.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1F20C59-8140-419F-8839-4DF799F7AD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AFD62-45C2-4700-A893-02BC77482EC0}" type="datetime1">
              <a:rPr lang="hu-HU" smtClean="0"/>
              <a:t>2009.05.15.</a:t>
            </a:fld>
            <a:endParaRPr lang="en-US"/>
          </a:p>
        </p:txBody>
      </p:sp>
      <p:sp>
        <p:nvSpPr>
          <p:cNvPr id="3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FD92A-9B19-4BE3-B3AF-9D48F279FB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6837CC-E7F9-4A98-B755-A46F8875B0B3}" type="datetime1">
              <a:rPr lang="hu-HU" smtClean="0"/>
              <a:t>2009.05.15.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7FD2E4-7956-4844-8BA6-FE426224BD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abadkézi sokszög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Szabadkézi sokszög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Derékszögű háromszög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Egyenes összekötő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ávnyíl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ávnyíl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1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A4FE16F-344A-4CD8-8930-28D4AF586BD5}" type="datetime1">
              <a:rPr lang="hu-HU" smtClean="0"/>
              <a:t>2009.05.15.</a:t>
            </a:fld>
            <a:endParaRPr lang="en-US"/>
          </a:p>
        </p:txBody>
      </p:sp>
      <p:sp>
        <p:nvSpPr>
          <p:cNvPr id="12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DA4E5C5-6994-4A8C-9364-4807F6C8DB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abadkézi sokszög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zabadkézi sokszög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Derékszögű háromszög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033" name="Szöveg helye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9D058BD-BED5-4140-8265-D4EBC7181CD6}" type="datetime1">
              <a:rPr lang="hu-HU" smtClean="0"/>
              <a:t>2009.05.15.</a:t>
            </a:fld>
            <a:endParaRPr lang="en-US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0459604-FA58-42FF-A4FF-7B5E3AB16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5" r:id="rId2"/>
    <p:sldLayoutId id="2147483817" r:id="rId3"/>
    <p:sldLayoutId id="2147483818" r:id="rId4"/>
    <p:sldLayoutId id="2147483819" r:id="rId5"/>
    <p:sldLayoutId id="2147483820" r:id="rId6"/>
    <p:sldLayoutId id="2147483814" r:id="rId7"/>
    <p:sldLayoutId id="2147483821" r:id="rId8"/>
    <p:sldLayoutId id="2147483822" r:id="rId9"/>
    <p:sldLayoutId id="2147483813" r:id="rId10"/>
    <p:sldLayoutId id="2147483812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en.wikipedia.org/wiki/Digital_terrestrial_televis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dirty="0" err="1" smtClean="0"/>
              <a:t>Decision</a:t>
            </a:r>
            <a:r>
              <a:rPr lang="hu-HU" dirty="0" smtClean="0"/>
              <a:t> </a:t>
            </a:r>
            <a:r>
              <a:rPr lang="hu-HU" dirty="0" err="1" smtClean="0"/>
              <a:t>Process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Digital TV </a:t>
            </a:r>
            <a:r>
              <a:rPr lang="hu-HU" dirty="0" err="1" smtClean="0"/>
              <a:t>Adoption</a:t>
            </a:r>
            <a:endParaRPr lang="en-US" dirty="0"/>
          </a:p>
        </p:txBody>
      </p:sp>
      <p:sp>
        <p:nvSpPr>
          <p:cNvPr id="13314" name="Alcím 2"/>
          <p:cNvSpPr>
            <a:spLocks noGrp="1"/>
          </p:cNvSpPr>
          <p:nvPr>
            <p:ph type="subTitle" idx="1"/>
          </p:nvPr>
        </p:nvSpPr>
        <p:spPr>
          <a:xfrm>
            <a:off x="684213" y="3644900"/>
            <a:ext cx="7772400" cy="1200150"/>
          </a:xfrm>
        </p:spPr>
        <p:txBody>
          <a:bodyPr/>
          <a:lstStyle/>
          <a:p>
            <a:pPr marR="0"/>
            <a:r>
              <a:rPr lang="hu-HU" smtClean="0"/>
              <a:t>Liliana García and András Lux</a:t>
            </a:r>
            <a:endParaRPr lang="en-US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F83E65-A834-4ED2-ABAE-922A8D3978B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artalom helye 1"/>
          <p:cNvSpPr>
            <a:spLocks noGrp="1"/>
          </p:cNvSpPr>
          <p:nvPr>
            <p:ph idx="4294967295"/>
          </p:nvPr>
        </p:nvSpPr>
        <p:spPr>
          <a:xfrm>
            <a:off x="0" y="1142984"/>
            <a:ext cx="6357950" cy="571504"/>
          </a:xfrm>
        </p:spPr>
        <p:txBody>
          <a:bodyPr/>
          <a:lstStyle/>
          <a:p>
            <a:pPr marL="623888" indent="-514350" algn="ctr">
              <a:buFont typeface="Wingdings 3" pitchFamily="18" charset="2"/>
              <a:buNone/>
            </a:pPr>
            <a:r>
              <a:rPr lang="sv-SE" sz="3200" dirty="0" smtClean="0">
                <a:solidFill>
                  <a:schemeClr val="tx2"/>
                </a:solidFill>
              </a:rPr>
              <a:t>Political</a:t>
            </a:r>
          </a:p>
          <a:p>
            <a:pPr marL="623888" indent="-514350" algn="just">
              <a:buFont typeface="Wingdings 3" pitchFamily="18" charset="2"/>
              <a:buNone/>
            </a:pPr>
            <a:r>
              <a:rPr lang="en-US" b="1" dirty="0" smtClean="0"/>
              <a:t>	</a:t>
            </a:r>
            <a:endParaRPr lang="sv-SE" sz="2800" b="1" dirty="0" smtClean="0"/>
          </a:p>
          <a:p>
            <a:pPr marL="623888" indent="-514350" algn="ctr">
              <a:buFont typeface="Wingdings 3" pitchFamily="18" charset="2"/>
              <a:buNone/>
            </a:pPr>
            <a:endParaRPr lang="sv-SE" sz="2800" dirty="0" smtClean="0"/>
          </a:p>
          <a:p>
            <a:pPr marL="623888" indent="-514350">
              <a:buNone/>
            </a:pPr>
            <a:endParaRPr lang="hu-HU" dirty="0" smtClean="0"/>
          </a:p>
        </p:txBody>
      </p:sp>
      <p:sp>
        <p:nvSpPr>
          <p:cNvPr id="3" name="Cím 2"/>
          <p:cNvSpPr>
            <a:spLocks noGrp="1"/>
          </p:cNvSpPr>
          <p:nvPr>
            <p:ph type="title" idx="4294967295"/>
          </p:nvPr>
        </p:nvSpPr>
        <p:spPr>
          <a:xfrm>
            <a:off x="441325" y="266700"/>
            <a:ext cx="8229600" cy="11430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hu-HU" dirty="0" err="1" smtClean="0"/>
              <a:t>Decision</a:t>
            </a:r>
            <a:r>
              <a:rPr lang="hu-HU" dirty="0" smtClean="0"/>
              <a:t> </a:t>
            </a:r>
            <a:r>
              <a:rPr lang="hu-HU" dirty="0" err="1" smtClean="0"/>
              <a:t>Factors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7238" y="500042"/>
            <a:ext cx="2234337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artalom helye 1"/>
          <p:cNvSpPr txBox="1">
            <a:spLocks/>
          </p:cNvSpPr>
          <p:nvPr/>
        </p:nvSpPr>
        <p:spPr bwMode="auto">
          <a:xfrm>
            <a:off x="0" y="1785926"/>
            <a:ext cx="657226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0" lang="hu-H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Technical</a:t>
            </a:r>
            <a:r>
              <a:rPr kumimoji="0" lang="hu-HU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27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cooperation</a:t>
            </a:r>
            <a:r>
              <a:rPr lang="hu-HU" sz="2700" dirty="0" smtClean="0">
                <a:latin typeface="+mn-lt"/>
                <a:cs typeface="+mn-cs"/>
              </a:rPr>
              <a:t>, </a:t>
            </a:r>
            <a:r>
              <a:rPr lang="hu-HU" sz="2700" dirty="0" err="1" smtClean="0">
                <a:latin typeface="+mn-lt"/>
                <a:cs typeface="+mn-cs"/>
              </a:rPr>
              <a:t>technology</a:t>
            </a:r>
            <a:r>
              <a:rPr lang="hu-HU" sz="2700" dirty="0" smtClean="0">
                <a:latin typeface="+mn-lt"/>
                <a:cs typeface="+mn-cs"/>
              </a:rPr>
              <a:t> </a:t>
            </a:r>
            <a:r>
              <a:rPr lang="hu-HU" sz="2700" dirty="0" err="1" smtClean="0">
                <a:latin typeface="+mn-lt"/>
                <a:cs typeface="+mn-cs"/>
              </a:rPr>
              <a:t>transfer</a:t>
            </a:r>
            <a:endParaRPr kumimoji="0" lang="hu-H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artalom helye 1"/>
          <p:cNvSpPr txBox="1">
            <a:spLocks/>
          </p:cNvSpPr>
          <p:nvPr/>
        </p:nvSpPr>
        <p:spPr bwMode="auto">
          <a:xfrm>
            <a:off x="0" y="2571744"/>
            <a:ext cx="914400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lang="hu-HU" sz="2700" dirty="0" err="1" smtClean="0">
                <a:latin typeface="+mn-lt"/>
                <a:cs typeface="+mn-cs"/>
              </a:rPr>
              <a:t>Workforce</a:t>
            </a:r>
            <a:r>
              <a:rPr lang="hu-HU" sz="2700" dirty="0" smtClean="0">
                <a:latin typeface="+mn-lt"/>
                <a:cs typeface="+mn-cs"/>
              </a:rPr>
              <a:t> </a:t>
            </a:r>
            <a:r>
              <a:rPr lang="hu-HU" sz="2700" dirty="0" err="1" smtClean="0">
                <a:latin typeface="+mn-lt"/>
                <a:cs typeface="+mn-cs"/>
              </a:rPr>
              <a:t>training</a:t>
            </a:r>
            <a:endParaRPr kumimoji="0" lang="hu-H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artalom helye 1"/>
          <p:cNvSpPr txBox="1">
            <a:spLocks/>
          </p:cNvSpPr>
          <p:nvPr/>
        </p:nvSpPr>
        <p:spPr bwMode="auto">
          <a:xfrm>
            <a:off x="0" y="3143248"/>
            <a:ext cx="914400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lang="hu-HU" sz="2700" dirty="0" err="1" smtClean="0">
                <a:latin typeface="+mn-lt"/>
                <a:cs typeface="+mn-cs"/>
              </a:rPr>
              <a:t>Scientific</a:t>
            </a:r>
            <a:r>
              <a:rPr lang="hu-HU" sz="2700" dirty="0" smtClean="0">
                <a:latin typeface="+mn-lt"/>
                <a:cs typeface="+mn-cs"/>
              </a:rPr>
              <a:t> </a:t>
            </a:r>
            <a:r>
              <a:rPr lang="hu-HU" sz="2700" dirty="0" err="1" smtClean="0">
                <a:latin typeface="+mn-lt"/>
                <a:cs typeface="+mn-cs"/>
              </a:rPr>
              <a:t>cooperation</a:t>
            </a:r>
            <a:r>
              <a:rPr lang="hu-HU" sz="2700" dirty="0" smtClean="0">
                <a:latin typeface="+mn-lt"/>
                <a:cs typeface="+mn-cs"/>
              </a:rPr>
              <a:t>, R &amp; D</a:t>
            </a:r>
            <a:endParaRPr kumimoji="0" lang="hu-H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artalom helye 1"/>
          <p:cNvSpPr txBox="1">
            <a:spLocks/>
          </p:cNvSpPr>
          <p:nvPr/>
        </p:nvSpPr>
        <p:spPr bwMode="auto">
          <a:xfrm>
            <a:off x="0" y="3714752"/>
            <a:ext cx="914400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lang="hu-HU" sz="2700" dirty="0" err="1" smtClean="0">
                <a:latin typeface="+mn-lt"/>
                <a:cs typeface="+mn-cs"/>
              </a:rPr>
              <a:t>Institutional</a:t>
            </a:r>
            <a:r>
              <a:rPr lang="hu-HU" sz="2700" dirty="0" smtClean="0">
                <a:latin typeface="+mn-lt"/>
                <a:cs typeface="+mn-cs"/>
              </a:rPr>
              <a:t> </a:t>
            </a:r>
            <a:r>
              <a:rPr lang="hu-HU" sz="2700" dirty="0" err="1" smtClean="0">
                <a:latin typeface="+mn-lt"/>
                <a:cs typeface="+mn-cs"/>
              </a:rPr>
              <a:t>cooperation</a:t>
            </a:r>
            <a:endParaRPr kumimoji="0" lang="hu-H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FD92A-9B19-4BE3-B3AF-9D48F279FBF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artalom helye 1"/>
          <p:cNvSpPr>
            <a:spLocks noGrp="1"/>
          </p:cNvSpPr>
          <p:nvPr>
            <p:ph idx="1"/>
          </p:nvPr>
        </p:nvSpPr>
        <p:spPr>
          <a:xfrm>
            <a:off x="457200" y="1481138"/>
            <a:ext cx="3471863" cy="4525962"/>
          </a:xfrm>
        </p:spPr>
        <p:txBody>
          <a:bodyPr/>
          <a:lstStyle/>
          <a:p>
            <a:r>
              <a:rPr lang="hu-HU" dirty="0" smtClean="0"/>
              <a:t>Brazil</a:t>
            </a:r>
          </a:p>
          <a:p>
            <a:r>
              <a:rPr lang="hu-HU" dirty="0" smtClean="0"/>
              <a:t>Uruguay</a:t>
            </a:r>
          </a:p>
          <a:p>
            <a:r>
              <a:rPr lang="hu-HU" dirty="0" err="1" smtClean="0"/>
              <a:t>Colombia</a:t>
            </a:r>
            <a:endParaRPr lang="hu-HU" dirty="0" smtClean="0"/>
          </a:p>
          <a:p>
            <a:r>
              <a:rPr lang="hu-HU" dirty="0" smtClean="0"/>
              <a:t>Peru</a:t>
            </a:r>
          </a:p>
          <a:p>
            <a:r>
              <a:rPr lang="hu-HU" dirty="0" smtClean="0"/>
              <a:t>Rest is </a:t>
            </a:r>
            <a:r>
              <a:rPr lang="hu-HU" dirty="0" err="1" smtClean="0"/>
              <a:t>up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grabs</a:t>
            </a:r>
            <a:endParaRPr lang="en-US" dirty="0" smtClean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	</a:t>
            </a:r>
            <a:r>
              <a:rPr lang="hu-HU" dirty="0" err="1" smtClean="0"/>
              <a:t>Closer</a:t>
            </a:r>
            <a:r>
              <a:rPr lang="hu-HU" dirty="0" smtClean="0"/>
              <a:t> </a:t>
            </a:r>
            <a:r>
              <a:rPr lang="hu-HU" dirty="0" err="1" smtClean="0"/>
              <a:t>look</a:t>
            </a:r>
            <a:r>
              <a:rPr lang="hu-HU" dirty="0" smtClean="0"/>
              <a:t> </a:t>
            </a:r>
            <a:r>
              <a:rPr lang="hu-HU" dirty="0" err="1" smtClean="0"/>
              <a:t>at</a:t>
            </a:r>
            <a:r>
              <a:rPr lang="hu-HU" dirty="0" smtClean="0"/>
              <a:t> South </a:t>
            </a:r>
            <a:r>
              <a:rPr lang="hu-HU" dirty="0" err="1" smtClean="0"/>
              <a:t>America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2691" y="1285860"/>
            <a:ext cx="2461309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3225" y="4857760"/>
            <a:ext cx="23907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773106-606E-4934-A999-6C2BF93E339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artalom helye 1"/>
          <p:cNvSpPr>
            <a:spLocks noGrp="1"/>
          </p:cNvSpPr>
          <p:nvPr>
            <p:ph idx="4294967295"/>
          </p:nvPr>
        </p:nvSpPr>
        <p:spPr>
          <a:xfrm>
            <a:off x="457200" y="1481138"/>
            <a:ext cx="2819400" cy="4525962"/>
          </a:xfrm>
        </p:spPr>
        <p:txBody>
          <a:bodyPr/>
          <a:lstStyle/>
          <a:p>
            <a:r>
              <a:rPr lang="hu-HU" b="1" u="sng" dirty="0" smtClean="0"/>
              <a:t>Brazil</a:t>
            </a:r>
          </a:p>
          <a:p>
            <a:r>
              <a:rPr lang="hu-HU" dirty="0" smtClean="0"/>
              <a:t>Uruguay</a:t>
            </a:r>
          </a:p>
          <a:p>
            <a:r>
              <a:rPr lang="hu-HU" dirty="0" err="1" smtClean="0"/>
              <a:t>Colombia</a:t>
            </a:r>
            <a:endParaRPr lang="hu-HU" dirty="0" smtClean="0"/>
          </a:p>
          <a:p>
            <a:r>
              <a:rPr lang="hu-HU" dirty="0" smtClean="0"/>
              <a:t>Peru</a:t>
            </a:r>
          </a:p>
          <a:p>
            <a:r>
              <a:rPr lang="hu-HU" dirty="0" smtClean="0"/>
              <a:t>Rest is </a:t>
            </a:r>
            <a:r>
              <a:rPr lang="hu-HU" dirty="0" err="1" smtClean="0"/>
              <a:t>up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grabs</a:t>
            </a:r>
            <a:endParaRPr lang="en-US" dirty="0" smtClean="0"/>
          </a:p>
        </p:txBody>
      </p:sp>
      <p:sp>
        <p:nvSpPr>
          <p:cNvPr id="3" name="Cím 2"/>
          <p:cNvSpPr>
            <a:spLocks noGrp="1"/>
          </p:cNvSpPr>
          <p:nvPr>
            <p:ph type="title" idx="4294967295"/>
          </p:nvPr>
        </p:nvSpPr>
        <p:spPr>
          <a:xfrm>
            <a:off x="0" y="266700"/>
            <a:ext cx="9143999" cy="11430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	</a:t>
            </a:r>
            <a:r>
              <a:rPr lang="hu-HU" dirty="0" err="1" smtClean="0"/>
              <a:t>Closer</a:t>
            </a:r>
            <a:r>
              <a:rPr lang="hu-HU" dirty="0" smtClean="0"/>
              <a:t> </a:t>
            </a:r>
            <a:r>
              <a:rPr lang="hu-HU" dirty="0" err="1" smtClean="0"/>
              <a:t>look</a:t>
            </a:r>
            <a:r>
              <a:rPr lang="hu-HU" dirty="0" smtClean="0"/>
              <a:t> </a:t>
            </a:r>
            <a:r>
              <a:rPr lang="hu-HU" dirty="0" err="1" smtClean="0"/>
              <a:t>at</a:t>
            </a:r>
            <a:r>
              <a:rPr lang="hu-HU" dirty="0" smtClean="0"/>
              <a:t> South </a:t>
            </a:r>
            <a:r>
              <a:rPr lang="hu-HU" dirty="0" err="1" smtClean="0"/>
              <a:t>America</a:t>
            </a:r>
            <a:endParaRPr lang="en-US" dirty="0"/>
          </a:p>
        </p:txBody>
      </p:sp>
      <p:sp>
        <p:nvSpPr>
          <p:cNvPr id="33797" name="Tartalom helye 1"/>
          <p:cNvSpPr>
            <a:spLocks/>
          </p:cNvSpPr>
          <p:nvPr/>
        </p:nvSpPr>
        <p:spPr bwMode="auto">
          <a:xfrm>
            <a:off x="2987675" y="1484313"/>
            <a:ext cx="35290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hu-HU" sz="2700">
                <a:latin typeface="Lucida Sans Unicode" pitchFamily="34" charset="0"/>
              </a:rPr>
              <a:t>Brazil</a:t>
            </a:r>
            <a:endParaRPr lang="sv-SE" sz="2700">
              <a:latin typeface="Lucida Sans Unicode" pitchFamily="34" charset="0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hu-HU" sz="2700">
              <a:latin typeface="Lucida Sans Unicode" pitchFamily="34" charset="0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hu-HU" sz="2700">
              <a:latin typeface="Lucida Sans Unicode" pitchFamily="34" charset="0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hu-HU" sz="2700">
              <a:latin typeface="Lucida Sans Unicode" pitchFamily="34" charset="0"/>
            </a:endParaRPr>
          </a:p>
        </p:txBody>
      </p:sp>
      <p:sp>
        <p:nvSpPr>
          <p:cNvPr id="33798" name="AutoShape 6"/>
          <p:cNvSpPr>
            <a:spLocks/>
          </p:cNvSpPr>
          <p:nvPr/>
        </p:nvSpPr>
        <p:spPr bwMode="auto">
          <a:xfrm>
            <a:off x="3214678" y="1285860"/>
            <a:ext cx="3311525" cy="4967287"/>
          </a:xfrm>
          <a:prstGeom prst="borderCallout1">
            <a:avLst>
              <a:gd name="adj1" fmla="val 11599"/>
              <a:gd name="adj2" fmla="val -41070"/>
              <a:gd name="adj3" fmla="val 6823"/>
              <a:gd name="adj4" fmla="val -321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3492500" y="1412875"/>
            <a:ext cx="27559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v-SE" sz="2400" dirty="0">
                <a:solidFill>
                  <a:schemeClr val="bg1"/>
                </a:solidFill>
              </a:rPr>
              <a:t>Jun 2006</a:t>
            </a:r>
          </a:p>
          <a:p>
            <a:endParaRPr lang="sv-SE" sz="2400" dirty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</a:t>
            </a:r>
            <a:r>
              <a:rPr lang="sv-SE" sz="2400" dirty="0" smtClean="0">
                <a:solidFill>
                  <a:schemeClr val="bg1"/>
                </a:solidFill>
              </a:rPr>
              <a:t>A</a:t>
            </a:r>
            <a:r>
              <a:rPr lang="hu-HU" sz="2400" dirty="0" smtClean="0">
                <a:solidFill>
                  <a:schemeClr val="bg1"/>
                </a:solidFill>
              </a:rPr>
              <a:t> </a:t>
            </a:r>
            <a:r>
              <a:rPr lang="hu-HU" sz="2400" dirty="0" err="1">
                <a:solidFill>
                  <a:schemeClr val="bg1"/>
                </a:solidFill>
              </a:rPr>
              <a:t>robust</a:t>
            </a:r>
            <a:r>
              <a:rPr lang="hu-HU" sz="2400" dirty="0">
                <a:solidFill>
                  <a:schemeClr val="bg1"/>
                </a:solidFill>
              </a:rPr>
              <a:t> and </a:t>
            </a:r>
            <a:r>
              <a:rPr lang="hu-HU" sz="2400" dirty="0" err="1">
                <a:solidFill>
                  <a:schemeClr val="bg1"/>
                </a:solidFill>
              </a:rPr>
              <a:t>flexible</a:t>
            </a:r>
            <a:r>
              <a:rPr lang="hu-HU" sz="2400" dirty="0">
                <a:solidFill>
                  <a:schemeClr val="bg1"/>
                </a:solidFill>
              </a:rPr>
              <a:t> standard </a:t>
            </a:r>
            <a:r>
              <a:rPr lang="hu-HU" sz="2400" dirty="0" err="1">
                <a:solidFill>
                  <a:schemeClr val="bg1"/>
                </a:solidFill>
              </a:rPr>
              <a:t>suitable</a:t>
            </a:r>
            <a:r>
              <a:rPr lang="hu-HU" sz="2400" dirty="0">
                <a:solidFill>
                  <a:schemeClr val="bg1"/>
                </a:solidFill>
              </a:rPr>
              <a:t> </a:t>
            </a:r>
            <a:r>
              <a:rPr lang="hu-HU" sz="2400" dirty="0" err="1">
                <a:solidFill>
                  <a:schemeClr val="bg1"/>
                </a:solidFill>
              </a:rPr>
              <a:t>for</a:t>
            </a:r>
            <a:r>
              <a:rPr lang="hu-HU" sz="2400" dirty="0">
                <a:solidFill>
                  <a:schemeClr val="bg1"/>
                </a:solidFill>
              </a:rPr>
              <a:t> local </a:t>
            </a:r>
            <a:r>
              <a:rPr lang="hu-HU" sz="2400" dirty="0" err="1">
                <a:solidFill>
                  <a:schemeClr val="bg1"/>
                </a:solidFill>
              </a:rPr>
              <a:t>conditions</a:t>
            </a:r>
            <a:r>
              <a:rPr lang="hu-HU" sz="2400" dirty="0">
                <a:solidFill>
                  <a:schemeClr val="bg1"/>
                </a:solidFill>
              </a:rPr>
              <a:t>. </a:t>
            </a:r>
          </a:p>
          <a:p>
            <a:pPr>
              <a:buFontTx/>
              <a:buChar char="•"/>
            </a:pPr>
            <a:endParaRPr lang="hu-HU" sz="2400" dirty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Establishment </a:t>
            </a:r>
            <a:r>
              <a:rPr lang="hu-HU" sz="2400" dirty="0">
                <a:solidFill>
                  <a:schemeClr val="bg1"/>
                </a:solidFill>
              </a:rPr>
              <a:t>of </a:t>
            </a:r>
            <a:r>
              <a:rPr lang="hu-HU" sz="2400" dirty="0" err="1">
                <a:solidFill>
                  <a:schemeClr val="bg1"/>
                </a:solidFill>
              </a:rPr>
              <a:t>manufacturing</a:t>
            </a:r>
            <a:r>
              <a:rPr lang="hu-HU" sz="2400" dirty="0">
                <a:solidFill>
                  <a:schemeClr val="bg1"/>
                </a:solidFill>
              </a:rPr>
              <a:t> </a:t>
            </a:r>
            <a:r>
              <a:rPr lang="hu-HU" sz="2400" dirty="0" err="1">
                <a:solidFill>
                  <a:schemeClr val="bg1"/>
                </a:solidFill>
              </a:rPr>
              <a:t>in</a:t>
            </a:r>
            <a:r>
              <a:rPr lang="hu-HU" sz="2400" dirty="0">
                <a:solidFill>
                  <a:schemeClr val="bg1"/>
                </a:solidFill>
              </a:rPr>
              <a:t> Brazil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00" y="1285860"/>
            <a:ext cx="24765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Line 8"/>
          <p:cNvSpPr>
            <a:spLocks noChangeShapeType="1"/>
          </p:cNvSpPr>
          <p:nvPr/>
        </p:nvSpPr>
        <p:spPr bwMode="auto">
          <a:xfrm>
            <a:off x="6500826" y="1643050"/>
            <a:ext cx="1600187" cy="633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v-SE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3225" y="4857760"/>
            <a:ext cx="23907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FD92A-9B19-4BE3-B3AF-9D48F279FBF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artalom helye 1"/>
          <p:cNvSpPr>
            <a:spLocks noGrp="1"/>
          </p:cNvSpPr>
          <p:nvPr>
            <p:ph idx="4294967295"/>
          </p:nvPr>
        </p:nvSpPr>
        <p:spPr>
          <a:xfrm>
            <a:off x="457200" y="1481138"/>
            <a:ext cx="2819400" cy="4525962"/>
          </a:xfrm>
        </p:spPr>
        <p:txBody>
          <a:bodyPr/>
          <a:lstStyle/>
          <a:p>
            <a:r>
              <a:rPr lang="hu-HU" dirty="0" smtClean="0"/>
              <a:t>Brazil</a:t>
            </a:r>
          </a:p>
          <a:p>
            <a:r>
              <a:rPr lang="hu-HU" b="1" u="sng" dirty="0" smtClean="0"/>
              <a:t>Uruguay</a:t>
            </a:r>
          </a:p>
          <a:p>
            <a:r>
              <a:rPr lang="hu-HU" dirty="0" err="1" smtClean="0"/>
              <a:t>Colombia</a:t>
            </a:r>
            <a:endParaRPr lang="hu-HU" dirty="0" smtClean="0"/>
          </a:p>
          <a:p>
            <a:r>
              <a:rPr lang="hu-HU" dirty="0" smtClean="0"/>
              <a:t>Peru</a:t>
            </a:r>
          </a:p>
          <a:p>
            <a:r>
              <a:rPr lang="hu-HU" dirty="0" smtClean="0"/>
              <a:t>Rest is </a:t>
            </a:r>
            <a:r>
              <a:rPr lang="hu-HU" dirty="0" err="1" smtClean="0"/>
              <a:t>up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grabs</a:t>
            </a:r>
            <a:endParaRPr lang="en-US" dirty="0" smtClean="0"/>
          </a:p>
        </p:txBody>
      </p:sp>
      <p:sp>
        <p:nvSpPr>
          <p:cNvPr id="3" name="Cím 2"/>
          <p:cNvSpPr>
            <a:spLocks noGrp="1"/>
          </p:cNvSpPr>
          <p:nvPr>
            <p:ph type="title" idx="4294967295"/>
          </p:nvPr>
        </p:nvSpPr>
        <p:spPr>
          <a:xfrm>
            <a:off x="0" y="266700"/>
            <a:ext cx="9143999" cy="11430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	</a:t>
            </a:r>
            <a:r>
              <a:rPr lang="hu-HU" dirty="0" err="1" smtClean="0"/>
              <a:t>Closer</a:t>
            </a:r>
            <a:r>
              <a:rPr lang="hu-HU" dirty="0" smtClean="0"/>
              <a:t> </a:t>
            </a:r>
            <a:r>
              <a:rPr lang="hu-HU" dirty="0" err="1" smtClean="0"/>
              <a:t>look</a:t>
            </a:r>
            <a:r>
              <a:rPr lang="hu-HU" dirty="0" smtClean="0"/>
              <a:t> </a:t>
            </a:r>
            <a:r>
              <a:rPr lang="hu-HU" dirty="0" err="1" smtClean="0"/>
              <a:t>at</a:t>
            </a:r>
            <a:r>
              <a:rPr lang="hu-HU" dirty="0" smtClean="0"/>
              <a:t> South </a:t>
            </a:r>
            <a:r>
              <a:rPr lang="hu-HU" dirty="0" err="1" smtClean="0"/>
              <a:t>America</a:t>
            </a:r>
            <a:endParaRPr lang="en-US" dirty="0"/>
          </a:p>
        </p:txBody>
      </p:sp>
      <p:sp>
        <p:nvSpPr>
          <p:cNvPr id="34821" name="Tartalom helye 1"/>
          <p:cNvSpPr>
            <a:spLocks/>
          </p:cNvSpPr>
          <p:nvPr/>
        </p:nvSpPr>
        <p:spPr bwMode="auto">
          <a:xfrm>
            <a:off x="2987675" y="1484313"/>
            <a:ext cx="35290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hu-HU" sz="2700">
                <a:latin typeface="Lucida Sans Unicode" pitchFamily="34" charset="0"/>
              </a:rPr>
              <a:t>Brazil</a:t>
            </a:r>
            <a:endParaRPr lang="sv-SE" sz="2700">
              <a:latin typeface="Lucida Sans Unicode" pitchFamily="34" charset="0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hu-HU" sz="2700">
              <a:latin typeface="Lucida Sans Unicode" pitchFamily="34" charset="0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hu-HU" sz="2700">
              <a:latin typeface="Lucida Sans Unicode" pitchFamily="34" charset="0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hu-HU" sz="2700">
              <a:latin typeface="Lucida Sans Unicode" pitchFamily="34" charset="0"/>
            </a:endParaRPr>
          </a:p>
        </p:txBody>
      </p:sp>
      <p:sp>
        <p:nvSpPr>
          <p:cNvPr id="34822" name="AutoShape 6"/>
          <p:cNvSpPr>
            <a:spLocks/>
          </p:cNvSpPr>
          <p:nvPr/>
        </p:nvSpPr>
        <p:spPr bwMode="auto">
          <a:xfrm>
            <a:off x="3203575" y="1268413"/>
            <a:ext cx="3311525" cy="4967287"/>
          </a:xfrm>
          <a:prstGeom prst="borderCallout1">
            <a:avLst>
              <a:gd name="adj1" fmla="val 8251"/>
              <a:gd name="adj2" fmla="val 209"/>
              <a:gd name="adj3" fmla="val 21309"/>
              <a:gd name="adj4" fmla="val -2660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3492500" y="1412875"/>
            <a:ext cx="27559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v-SE" sz="2400" dirty="0">
                <a:solidFill>
                  <a:schemeClr val="bg1"/>
                </a:solidFill>
              </a:rPr>
              <a:t>August 2007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hu-HU" dirty="0" smtClean="0">
                <a:solidFill>
                  <a:schemeClr val="bg1"/>
                </a:solidFill>
              </a:rPr>
              <a:t> S</a:t>
            </a:r>
            <a:r>
              <a:rPr lang="en-US" dirty="0" err="1" smtClean="0">
                <a:solidFill>
                  <a:schemeClr val="bg1"/>
                </a:solidFill>
              </a:rPr>
              <a:t>tandard</a:t>
            </a:r>
            <a:r>
              <a:rPr lang="en-US" dirty="0" smtClean="0">
                <a:solidFill>
                  <a:schemeClr val="bg1"/>
                </a:solidFill>
              </a:rPr>
              <a:t> potential</a:t>
            </a:r>
            <a:r>
              <a:rPr lang="hu-HU" dirty="0" err="1" smtClean="0">
                <a:solidFill>
                  <a:schemeClr val="bg1"/>
                </a:solidFill>
              </a:rPr>
              <a:t>ly</a:t>
            </a:r>
            <a:r>
              <a:rPr lang="en-US" dirty="0" smtClean="0">
                <a:solidFill>
                  <a:schemeClr val="bg1"/>
                </a:solidFill>
              </a:rPr>
              <a:t> boo</a:t>
            </a:r>
            <a:r>
              <a:rPr lang="hu-HU" dirty="0" smtClean="0">
                <a:solidFill>
                  <a:schemeClr val="bg1"/>
                </a:solidFill>
              </a:rPr>
              <a:t>s</a:t>
            </a:r>
            <a:r>
              <a:rPr lang="en-US" dirty="0" err="1" smtClean="0">
                <a:solidFill>
                  <a:schemeClr val="bg1"/>
                </a:solidFill>
              </a:rPr>
              <a:t>ts</a:t>
            </a:r>
            <a:r>
              <a:rPr lang="en-US" dirty="0" smtClean="0">
                <a:solidFill>
                  <a:schemeClr val="bg1"/>
                </a:solidFill>
              </a:rPr>
              <a:t> local software </a:t>
            </a:r>
            <a:r>
              <a:rPr lang="en-US" dirty="0">
                <a:solidFill>
                  <a:schemeClr val="bg1"/>
                </a:solidFill>
              </a:rPr>
              <a:t>developing.</a:t>
            </a:r>
          </a:p>
          <a:p>
            <a:pPr>
              <a:buFontTx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hu-HU" dirty="0" smtClean="0">
                <a:solidFill>
                  <a:schemeClr val="bg1"/>
                </a:solidFill>
              </a:rPr>
              <a:t> S</a:t>
            </a:r>
            <a:r>
              <a:rPr lang="en-US" dirty="0" err="1" smtClean="0">
                <a:solidFill>
                  <a:schemeClr val="bg1"/>
                </a:solidFill>
              </a:rPr>
              <a:t>tandard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that is already adopted by a large number of </a:t>
            </a:r>
            <a:r>
              <a:rPr lang="en-US" dirty="0" smtClean="0">
                <a:solidFill>
                  <a:schemeClr val="bg1"/>
                </a:solidFill>
              </a:rPr>
              <a:t>countries</a:t>
            </a:r>
            <a:r>
              <a:rPr lang="hu-HU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Strengthening </a:t>
            </a:r>
            <a:r>
              <a:rPr lang="en-US" dirty="0">
                <a:solidFill>
                  <a:schemeClr val="bg1"/>
                </a:solidFill>
              </a:rPr>
              <a:t>economical ties with these countries.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00" y="1285860"/>
            <a:ext cx="24765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4" name="Line 8"/>
          <p:cNvSpPr>
            <a:spLocks noChangeShapeType="1"/>
          </p:cNvSpPr>
          <p:nvPr/>
        </p:nvSpPr>
        <p:spPr bwMode="auto">
          <a:xfrm>
            <a:off x="6500826" y="1643050"/>
            <a:ext cx="1500198" cy="20002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v-SE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3225" y="4857760"/>
            <a:ext cx="23907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FD92A-9B19-4BE3-B3AF-9D48F279FBF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artalom helye 1"/>
          <p:cNvSpPr>
            <a:spLocks noGrp="1"/>
          </p:cNvSpPr>
          <p:nvPr>
            <p:ph idx="4294967295"/>
          </p:nvPr>
        </p:nvSpPr>
        <p:spPr>
          <a:xfrm>
            <a:off x="468313" y="1484313"/>
            <a:ext cx="2819400" cy="4525962"/>
          </a:xfrm>
        </p:spPr>
        <p:txBody>
          <a:bodyPr/>
          <a:lstStyle/>
          <a:p>
            <a:r>
              <a:rPr lang="hu-HU" dirty="0" smtClean="0"/>
              <a:t>Brazil</a:t>
            </a:r>
          </a:p>
          <a:p>
            <a:r>
              <a:rPr lang="hu-HU" dirty="0" smtClean="0"/>
              <a:t>Uruguay</a:t>
            </a:r>
          </a:p>
          <a:p>
            <a:r>
              <a:rPr lang="hu-HU" b="1" u="sng" dirty="0" err="1" smtClean="0"/>
              <a:t>Colombia</a:t>
            </a:r>
            <a:endParaRPr lang="hu-HU" b="1" u="sng" dirty="0" smtClean="0"/>
          </a:p>
          <a:p>
            <a:r>
              <a:rPr lang="hu-HU" dirty="0" smtClean="0"/>
              <a:t>Peru</a:t>
            </a:r>
          </a:p>
          <a:p>
            <a:r>
              <a:rPr lang="hu-HU" dirty="0" smtClean="0"/>
              <a:t>Rest is </a:t>
            </a:r>
            <a:r>
              <a:rPr lang="hu-HU" dirty="0" err="1" smtClean="0"/>
              <a:t>up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grabs</a:t>
            </a:r>
            <a:endParaRPr lang="en-US" dirty="0" smtClean="0"/>
          </a:p>
        </p:txBody>
      </p:sp>
      <p:sp>
        <p:nvSpPr>
          <p:cNvPr id="3" name="Cím 2"/>
          <p:cNvSpPr>
            <a:spLocks noGrp="1"/>
          </p:cNvSpPr>
          <p:nvPr>
            <p:ph type="title" idx="4294967295"/>
          </p:nvPr>
        </p:nvSpPr>
        <p:spPr>
          <a:xfrm>
            <a:off x="441325" y="266700"/>
            <a:ext cx="8229600" cy="11430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hu-HU" dirty="0" err="1" smtClean="0"/>
              <a:t>Closer</a:t>
            </a:r>
            <a:r>
              <a:rPr lang="hu-HU" dirty="0" smtClean="0"/>
              <a:t> </a:t>
            </a:r>
            <a:r>
              <a:rPr lang="hu-HU" dirty="0" err="1" smtClean="0"/>
              <a:t>look</a:t>
            </a:r>
            <a:r>
              <a:rPr lang="hu-HU" dirty="0" smtClean="0"/>
              <a:t> </a:t>
            </a:r>
            <a:r>
              <a:rPr lang="hu-HU" dirty="0" err="1" smtClean="0"/>
              <a:t>at</a:t>
            </a:r>
            <a:r>
              <a:rPr lang="hu-HU" dirty="0" smtClean="0"/>
              <a:t> South </a:t>
            </a:r>
            <a:r>
              <a:rPr lang="hu-HU" dirty="0" err="1" smtClean="0"/>
              <a:t>America</a:t>
            </a:r>
            <a:endParaRPr lang="en-US" dirty="0"/>
          </a:p>
        </p:txBody>
      </p:sp>
      <p:sp>
        <p:nvSpPr>
          <p:cNvPr id="35845" name="Tartalom helye 1"/>
          <p:cNvSpPr>
            <a:spLocks/>
          </p:cNvSpPr>
          <p:nvPr/>
        </p:nvSpPr>
        <p:spPr bwMode="auto">
          <a:xfrm>
            <a:off x="2987675" y="1484313"/>
            <a:ext cx="35290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hu-HU" sz="2700">
                <a:latin typeface="Lucida Sans Unicode" pitchFamily="34" charset="0"/>
              </a:rPr>
              <a:t>Brazil</a:t>
            </a:r>
            <a:endParaRPr lang="sv-SE" sz="2700">
              <a:latin typeface="Lucida Sans Unicode" pitchFamily="34" charset="0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hu-HU" sz="2700">
              <a:latin typeface="Lucida Sans Unicode" pitchFamily="34" charset="0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hu-HU" sz="2700">
              <a:latin typeface="Lucida Sans Unicode" pitchFamily="34" charset="0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hu-HU" sz="2700">
              <a:latin typeface="Lucida Sans Unicode" pitchFamily="34" charset="0"/>
            </a:endParaRPr>
          </a:p>
        </p:txBody>
      </p:sp>
      <p:sp>
        <p:nvSpPr>
          <p:cNvPr id="35846" name="AutoShape 6"/>
          <p:cNvSpPr>
            <a:spLocks/>
          </p:cNvSpPr>
          <p:nvPr/>
        </p:nvSpPr>
        <p:spPr bwMode="auto">
          <a:xfrm>
            <a:off x="3203575" y="1268413"/>
            <a:ext cx="3311525" cy="4967287"/>
          </a:xfrm>
          <a:prstGeom prst="borderCallout1">
            <a:avLst>
              <a:gd name="adj1" fmla="val 7879"/>
              <a:gd name="adj2" fmla="val -628"/>
              <a:gd name="adj3" fmla="val 30816"/>
              <a:gd name="adj4" fmla="val -197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3492500" y="1412875"/>
            <a:ext cx="27559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v-SE" sz="2400" dirty="0">
                <a:solidFill>
                  <a:schemeClr val="bg1"/>
                </a:solidFill>
              </a:rPr>
              <a:t>August 2008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Adopt </a:t>
            </a:r>
            <a:r>
              <a:rPr lang="en-US" dirty="0">
                <a:solidFill>
                  <a:schemeClr val="bg1"/>
                </a:solidFill>
              </a:rPr>
              <a:t>a standard with lower costs for </a:t>
            </a:r>
            <a:r>
              <a:rPr lang="en-US" dirty="0" smtClean="0">
                <a:solidFill>
                  <a:schemeClr val="bg1"/>
                </a:solidFill>
              </a:rPr>
              <a:t>viewers</a:t>
            </a:r>
            <a:r>
              <a:rPr lang="hu-HU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DVB-T </a:t>
            </a:r>
            <a:r>
              <a:rPr lang="en-US" dirty="0">
                <a:solidFill>
                  <a:schemeClr val="bg1"/>
                </a:solidFill>
              </a:rPr>
              <a:t>standard also contains a more advanced </a:t>
            </a:r>
            <a:r>
              <a:rPr lang="en-US" dirty="0" smtClean="0">
                <a:solidFill>
                  <a:schemeClr val="bg1"/>
                </a:solidFill>
              </a:rPr>
              <a:t>vide</a:t>
            </a:r>
            <a:r>
              <a:rPr lang="hu-HU" dirty="0" smtClean="0">
                <a:solidFill>
                  <a:schemeClr val="bg1"/>
                </a:solidFill>
              </a:rPr>
              <a:t>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coding algorithm, </a:t>
            </a:r>
            <a:r>
              <a:rPr lang="en-US" dirty="0" smtClean="0">
                <a:solidFill>
                  <a:schemeClr val="bg1"/>
                </a:solidFill>
              </a:rPr>
              <a:t>beneficial </a:t>
            </a:r>
            <a:r>
              <a:rPr lang="en-US" dirty="0">
                <a:solidFill>
                  <a:schemeClr val="bg1"/>
                </a:solidFill>
              </a:rPr>
              <a:t>on the long run. </a:t>
            </a:r>
          </a:p>
          <a:p>
            <a:pPr>
              <a:buFontTx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A </a:t>
            </a:r>
            <a:r>
              <a:rPr lang="en-US" dirty="0">
                <a:solidFill>
                  <a:schemeClr val="bg1"/>
                </a:solidFill>
              </a:rPr>
              <a:t>widely adopted standard.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00" y="1285860"/>
            <a:ext cx="24765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8" name="Line 8"/>
          <p:cNvSpPr>
            <a:spLocks noChangeShapeType="1"/>
          </p:cNvSpPr>
          <p:nvPr/>
        </p:nvSpPr>
        <p:spPr bwMode="auto">
          <a:xfrm>
            <a:off x="6500827" y="1643050"/>
            <a:ext cx="714380" cy="1428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v-SE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3225" y="4857760"/>
            <a:ext cx="23907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FD92A-9B19-4BE3-B3AF-9D48F279FBF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artalom helye 1"/>
          <p:cNvSpPr>
            <a:spLocks noGrp="1"/>
          </p:cNvSpPr>
          <p:nvPr>
            <p:ph idx="4294967295"/>
          </p:nvPr>
        </p:nvSpPr>
        <p:spPr>
          <a:xfrm>
            <a:off x="468313" y="1484313"/>
            <a:ext cx="2819400" cy="4525962"/>
          </a:xfrm>
        </p:spPr>
        <p:txBody>
          <a:bodyPr/>
          <a:lstStyle/>
          <a:p>
            <a:r>
              <a:rPr lang="hu-HU" dirty="0" smtClean="0"/>
              <a:t>Brazil</a:t>
            </a:r>
          </a:p>
          <a:p>
            <a:r>
              <a:rPr lang="hu-HU" dirty="0" smtClean="0"/>
              <a:t>Uruguay</a:t>
            </a:r>
          </a:p>
          <a:p>
            <a:r>
              <a:rPr lang="hu-HU" dirty="0" err="1" smtClean="0"/>
              <a:t>Colombia</a:t>
            </a:r>
            <a:endParaRPr lang="hu-HU" dirty="0" smtClean="0"/>
          </a:p>
          <a:p>
            <a:r>
              <a:rPr lang="hu-HU" b="1" u="sng" dirty="0" smtClean="0"/>
              <a:t>Peru     </a:t>
            </a:r>
            <a:r>
              <a:rPr lang="hu-HU" dirty="0" smtClean="0"/>
              <a:t> </a:t>
            </a:r>
          </a:p>
          <a:p>
            <a:r>
              <a:rPr lang="hu-HU" dirty="0" smtClean="0"/>
              <a:t>Rest is </a:t>
            </a:r>
            <a:r>
              <a:rPr lang="hu-HU" dirty="0" err="1" smtClean="0"/>
              <a:t>up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grabs</a:t>
            </a:r>
            <a:endParaRPr lang="en-US" dirty="0" smtClean="0"/>
          </a:p>
        </p:txBody>
      </p:sp>
      <p:sp>
        <p:nvSpPr>
          <p:cNvPr id="3" name="Cím 2"/>
          <p:cNvSpPr>
            <a:spLocks noGrp="1"/>
          </p:cNvSpPr>
          <p:nvPr>
            <p:ph type="title" idx="4294967295"/>
          </p:nvPr>
        </p:nvSpPr>
        <p:spPr>
          <a:xfrm>
            <a:off x="441325" y="266700"/>
            <a:ext cx="8229600" cy="11430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hu-HU" dirty="0" err="1" smtClean="0"/>
              <a:t>Closer</a:t>
            </a:r>
            <a:r>
              <a:rPr lang="hu-HU" dirty="0" smtClean="0"/>
              <a:t> </a:t>
            </a:r>
            <a:r>
              <a:rPr lang="hu-HU" dirty="0" err="1" smtClean="0"/>
              <a:t>look</a:t>
            </a:r>
            <a:r>
              <a:rPr lang="hu-HU" dirty="0" smtClean="0"/>
              <a:t> </a:t>
            </a:r>
            <a:r>
              <a:rPr lang="hu-HU" dirty="0" err="1" smtClean="0"/>
              <a:t>at</a:t>
            </a:r>
            <a:r>
              <a:rPr lang="hu-HU" dirty="0" smtClean="0"/>
              <a:t> South </a:t>
            </a:r>
            <a:r>
              <a:rPr lang="hu-HU" dirty="0" err="1" smtClean="0"/>
              <a:t>America</a:t>
            </a:r>
            <a:endParaRPr lang="en-US" dirty="0"/>
          </a:p>
        </p:txBody>
      </p:sp>
      <p:sp>
        <p:nvSpPr>
          <p:cNvPr id="36869" name="Tartalom helye 1"/>
          <p:cNvSpPr>
            <a:spLocks/>
          </p:cNvSpPr>
          <p:nvPr/>
        </p:nvSpPr>
        <p:spPr bwMode="auto">
          <a:xfrm>
            <a:off x="2987675" y="1484313"/>
            <a:ext cx="35290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hu-HU" sz="2700" dirty="0">
                <a:latin typeface="Lucida Sans Unicode" pitchFamily="34" charset="0"/>
              </a:rPr>
              <a:t>Brazil</a:t>
            </a:r>
            <a:endParaRPr lang="sv-SE" sz="2700" dirty="0">
              <a:latin typeface="Lucida Sans Unicode" pitchFamily="34" charset="0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hu-HU" sz="2700" dirty="0">
              <a:latin typeface="Lucida Sans Unicode" pitchFamily="34" charset="0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hu-HU" sz="2700" dirty="0">
              <a:latin typeface="Lucida Sans Unicode" pitchFamily="34" charset="0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hu-HU" sz="2700" dirty="0">
              <a:latin typeface="Lucida Sans Unicode" pitchFamily="34" charset="0"/>
            </a:endParaRPr>
          </a:p>
        </p:txBody>
      </p:sp>
      <p:sp>
        <p:nvSpPr>
          <p:cNvPr id="36870" name="AutoShape 6"/>
          <p:cNvSpPr>
            <a:spLocks/>
          </p:cNvSpPr>
          <p:nvPr/>
        </p:nvSpPr>
        <p:spPr bwMode="auto">
          <a:xfrm>
            <a:off x="3203575" y="1268413"/>
            <a:ext cx="3311525" cy="4967287"/>
          </a:xfrm>
          <a:prstGeom prst="borderCallout1">
            <a:avLst>
              <a:gd name="adj1" fmla="val 24056"/>
              <a:gd name="adj2" fmla="val -70"/>
              <a:gd name="adj3" fmla="val 40130"/>
              <a:gd name="adj4" fmla="val -46081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3492500" y="1412875"/>
            <a:ext cx="275590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v-SE" sz="2400">
                <a:solidFill>
                  <a:schemeClr val="bg1"/>
                </a:solidFill>
              </a:rPr>
              <a:t>24 April 2009</a:t>
            </a:r>
          </a:p>
          <a:p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Strengthening the country’s economical ties with Brazil and Japan. </a:t>
            </a:r>
          </a:p>
          <a:p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Adoption of a standard with an extensive user base. </a:t>
            </a:r>
          </a:p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00" y="1285860"/>
            <a:ext cx="24765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2" name="Line 8"/>
          <p:cNvSpPr>
            <a:spLocks noChangeShapeType="1"/>
          </p:cNvSpPr>
          <p:nvPr/>
        </p:nvSpPr>
        <p:spPr bwMode="auto">
          <a:xfrm>
            <a:off x="6500826" y="2428868"/>
            <a:ext cx="57150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v-SE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3225" y="4857760"/>
            <a:ext cx="23907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FD92A-9B19-4BE3-B3AF-9D48F279FBF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artalom helye 1"/>
          <p:cNvSpPr>
            <a:spLocks noGrp="1"/>
          </p:cNvSpPr>
          <p:nvPr>
            <p:ph idx="4294967295"/>
          </p:nvPr>
        </p:nvSpPr>
        <p:spPr>
          <a:xfrm>
            <a:off x="468313" y="1484313"/>
            <a:ext cx="2819400" cy="4525962"/>
          </a:xfrm>
        </p:spPr>
        <p:txBody>
          <a:bodyPr/>
          <a:lstStyle/>
          <a:p>
            <a:r>
              <a:rPr lang="hu-HU" dirty="0" smtClean="0"/>
              <a:t>Brazil</a:t>
            </a:r>
          </a:p>
          <a:p>
            <a:r>
              <a:rPr lang="hu-HU" dirty="0" smtClean="0"/>
              <a:t>Uruguay</a:t>
            </a:r>
          </a:p>
          <a:p>
            <a:r>
              <a:rPr lang="hu-HU" dirty="0" err="1" smtClean="0"/>
              <a:t>Colombia</a:t>
            </a:r>
            <a:endParaRPr lang="hu-HU" dirty="0" smtClean="0"/>
          </a:p>
          <a:p>
            <a:r>
              <a:rPr lang="hu-HU" dirty="0" smtClean="0"/>
              <a:t>Peru</a:t>
            </a:r>
          </a:p>
          <a:p>
            <a:r>
              <a:rPr lang="hu-HU" b="1" u="sng" dirty="0" smtClean="0"/>
              <a:t>Rest is </a:t>
            </a:r>
            <a:r>
              <a:rPr lang="hu-HU" b="1" u="sng" dirty="0" err="1" smtClean="0"/>
              <a:t>up</a:t>
            </a:r>
            <a:r>
              <a:rPr lang="hu-HU" b="1" u="sng" dirty="0" smtClean="0"/>
              <a:t> </a:t>
            </a:r>
            <a:r>
              <a:rPr lang="hu-HU" b="1" u="sng" dirty="0" err="1" smtClean="0"/>
              <a:t>for</a:t>
            </a:r>
            <a:r>
              <a:rPr lang="hu-HU" b="1" u="sng" dirty="0" smtClean="0"/>
              <a:t> </a:t>
            </a:r>
            <a:r>
              <a:rPr lang="hu-HU" b="1" u="sng" dirty="0" err="1" smtClean="0"/>
              <a:t>grabs</a:t>
            </a:r>
            <a:endParaRPr lang="en-US" b="1" u="sng" dirty="0" smtClean="0"/>
          </a:p>
        </p:txBody>
      </p:sp>
      <p:sp>
        <p:nvSpPr>
          <p:cNvPr id="3" name="Cím 2"/>
          <p:cNvSpPr>
            <a:spLocks noGrp="1"/>
          </p:cNvSpPr>
          <p:nvPr>
            <p:ph type="title" idx="4294967295"/>
          </p:nvPr>
        </p:nvSpPr>
        <p:spPr>
          <a:xfrm>
            <a:off x="441325" y="266700"/>
            <a:ext cx="8229600" cy="11430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hu-HU" dirty="0" err="1" smtClean="0"/>
              <a:t>Closer</a:t>
            </a:r>
            <a:r>
              <a:rPr lang="hu-HU" dirty="0" smtClean="0"/>
              <a:t> </a:t>
            </a:r>
            <a:r>
              <a:rPr lang="hu-HU" dirty="0" err="1" smtClean="0"/>
              <a:t>look</a:t>
            </a:r>
            <a:r>
              <a:rPr lang="hu-HU" dirty="0" smtClean="0"/>
              <a:t> </a:t>
            </a:r>
            <a:r>
              <a:rPr lang="hu-HU" dirty="0" err="1" smtClean="0"/>
              <a:t>at</a:t>
            </a:r>
            <a:r>
              <a:rPr lang="hu-HU" dirty="0" smtClean="0"/>
              <a:t> South </a:t>
            </a:r>
            <a:r>
              <a:rPr lang="hu-HU" dirty="0" err="1" smtClean="0"/>
              <a:t>America</a:t>
            </a:r>
            <a:endParaRPr lang="en-US" dirty="0"/>
          </a:p>
        </p:txBody>
      </p:sp>
      <p:sp>
        <p:nvSpPr>
          <p:cNvPr id="38917" name="Tartalom helye 1"/>
          <p:cNvSpPr>
            <a:spLocks/>
          </p:cNvSpPr>
          <p:nvPr/>
        </p:nvSpPr>
        <p:spPr bwMode="auto">
          <a:xfrm>
            <a:off x="2987675" y="1484313"/>
            <a:ext cx="35290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hu-HU" sz="2700">
                <a:latin typeface="Lucida Sans Unicode" pitchFamily="34" charset="0"/>
              </a:rPr>
              <a:t>Brazil</a:t>
            </a:r>
            <a:endParaRPr lang="sv-SE" sz="2700">
              <a:latin typeface="Lucida Sans Unicode" pitchFamily="34" charset="0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hu-HU" sz="2700">
              <a:latin typeface="Lucida Sans Unicode" pitchFamily="34" charset="0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hu-HU" sz="2700">
              <a:latin typeface="Lucida Sans Unicode" pitchFamily="34" charset="0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hu-HU" sz="2700">
              <a:latin typeface="Lucida Sans Unicode" pitchFamily="34" charset="0"/>
            </a:endParaRPr>
          </a:p>
        </p:txBody>
      </p:sp>
      <p:sp>
        <p:nvSpPr>
          <p:cNvPr id="38918" name="AutoShape 6"/>
          <p:cNvSpPr>
            <a:spLocks/>
          </p:cNvSpPr>
          <p:nvPr/>
        </p:nvSpPr>
        <p:spPr bwMode="auto">
          <a:xfrm>
            <a:off x="3203575" y="1268413"/>
            <a:ext cx="3311525" cy="4967287"/>
          </a:xfrm>
          <a:prstGeom prst="borderCallout1">
            <a:avLst>
              <a:gd name="adj1" fmla="val 58828"/>
              <a:gd name="adj2" fmla="val -349"/>
              <a:gd name="adj3" fmla="val 57819"/>
              <a:gd name="adj4" fmla="val -39897"/>
            </a:avLst>
          </a:prstGeom>
          <a:solidFill>
            <a:srgbClr val="CC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/>
          </a:p>
        </p:txBody>
      </p:sp>
      <p:pic>
        <p:nvPicPr>
          <p:cNvPr id="38923" name="Picture 11" descr="MCj038719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1643050"/>
            <a:ext cx="2620962" cy="233362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500" y="1285860"/>
            <a:ext cx="24765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2" name="Line 10"/>
          <p:cNvSpPr>
            <a:spLocks noChangeShapeType="1"/>
          </p:cNvSpPr>
          <p:nvPr/>
        </p:nvSpPr>
        <p:spPr bwMode="auto">
          <a:xfrm flipV="1">
            <a:off x="6500826" y="2000240"/>
            <a:ext cx="357190" cy="21431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v-SE"/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 flipV="1">
            <a:off x="6500827" y="3357562"/>
            <a:ext cx="1071570" cy="7143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v-SE"/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 flipV="1">
            <a:off x="6500826" y="1643050"/>
            <a:ext cx="1143008" cy="242889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v-SE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53225" y="4857760"/>
            <a:ext cx="23907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4286256"/>
            <a:ext cx="2638920" cy="150019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Dia számának hely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FD92A-9B19-4BE3-B3AF-9D48F279FBF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dirty="0" err="1" smtClean="0"/>
              <a:t>Conclusions</a:t>
            </a:r>
            <a:endParaRPr lang="en-US" dirty="0"/>
          </a:p>
        </p:txBody>
      </p:sp>
      <p:sp>
        <p:nvSpPr>
          <p:cNvPr id="4" name="Tartalom helye 1"/>
          <p:cNvSpPr txBox="1">
            <a:spLocks/>
          </p:cNvSpPr>
          <p:nvPr/>
        </p:nvSpPr>
        <p:spPr bwMode="auto">
          <a:xfrm>
            <a:off x="0" y="1285860"/>
            <a:ext cx="914400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lang="hu-HU" sz="2700" dirty="0" err="1" smtClean="0">
                <a:latin typeface="+mn-lt"/>
                <a:cs typeface="+mn-cs"/>
              </a:rPr>
              <a:t>Factors</a:t>
            </a:r>
            <a:r>
              <a:rPr lang="hu-HU" sz="2700" dirty="0" smtClean="0">
                <a:latin typeface="+mn-lt"/>
                <a:cs typeface="+mn-cs"/>
              </a:rPr>
              <a:t> </a:t>
            </a:r>
            <a:r>
              <a:rPr lang="hu-HU" sz="2700" dirty="0" err="1" smtClean="0">
                <a:latin typeface="+mn-lt"/>
                <a:cs typeface="+mn-cs"/>
              </a:rPr>
              <a:t>are</a:t>
            </a:r>
            <a:r>
              <a:rPr lang="hu-HU" sz="2700" dirty="0" smtClean="0">
                <a:latin typeface="+mn-lt"/>
                <a:cs typeface="+mn-cs"/>
              </a:rPr>
              <a:t> </a:t>
            </a:r>
            <a:r>
              <a:rPr lang="hu-HU" sz="2700" dirty="0" err="1" smtClean="0">
                <a:latin typeface="+mn-lt"/>
                <a:cs typeface="+mn-cs"/>
              </a:rPr>
              <a:t>weighted</a:t>
            </a:r>
            <a:r>
              <a:rPr lang="hu-HU" sz="2700" dirty="0" smtClean="0">
                <a:latin typeface="+mn-lt"/>
                <a:cs typeface="+mn-cs"/>
              </a:rPr>
              <a:t> </a:t>
            </a:r>
            <a:r>
              <a:rPr lang="hu-HU" sz="2700" dirty="0" err="1" smtClean="0">
                <a:latin typeface="+mn-lt"/>
                <a:cs typeface="+mn-cs"/>
              </a:rPr>
              <a:t>differently</a:t>
            </a:r>
            <a:r>
              <a:rPr lang="hu-HU" sz="2700" dirty="0" smtClean="0">
                <a:latin typeface="+mn-lt"/>
                <a:cs typeface="+mn-cs"/>
              </a:rPr>
              <a:t> </a:t>
            </a:r>
            <a:r>
              <a:rPr lang="hu-HU" sz="2700" dirty="0" err="1" smtClean="0">
                <a:latin typeface="+mn-lt"/>
                <a:cs typeface="+mn-cs"/>
              </a:rPr>
              <a:t>in</a:t>
            </a:r>
            <a:r>
              <a:rPr lang="hu-HU" sz="2700" dirty="0" smtClean="0">
                <a:latin typeface="+mn-lt"/>
                <a:cs typeface="+mn-cs"/>
              </a:rPr>
              <a:t> </a:t>
            </a:r>
            <a:r>
              <a:rPr lang="hu-HU" sz="2700" dirty="0" err="1" smtClean="0">
                <a:latin typeface="+mn-lt"/>
                <a:cs typeface="+mn-cs"/>
              </a:rPr>
              <a:t>each</a:t>
            </a:r>
            <a:r>
              <a:rPr lang="hu-HU" sz="2700" dirty="0" smtClean="0">
                <a:latin typeface="+mn-lt"/>
                <a:cs typeface="+mn-cs"/>
              </a:rPr>
              <a:t> country</a:t>
            </a:r>
            <a:endParaRPr kumimoji="0" lang="hu-H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artalom helye 1"/>
          <p:cNvSpPr txBox="1">
            <a:spLocks/>
          </p:cNvSpPr>
          <p:nvPr/>
        </p:nvSpPr>
        <p:spPr bwMode="auto">
          <a:xfrm>
            <a:off x="0" y="1785926"/>
            <a:ext cx="914400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lang="hu-HU" sz="2700" dirty="0" err="1" smtClean="0">
                <a:latin typeface="+mn-lt"/>
                <a:cs typeface="+mn-cs"/>
              </a:rPr>
              <a:t>State</a:t>
            </a:r>
            <a:r>
              <a:rPr lang="hu-HU" sz="2700" dirty="0" smtClean="0">
                <a:latin typeface="+mn-lt"/>
                <a:cs typeface="+mn-cs"/>
              </a:rPr>
              <a:t> – </a:t>
            </a:r>
            <a:r>
              <a:rPr lang="hu-HU" sz="2700" dirty="0" err="1" smtClean="0">
                <a:latin typeface="+mn-lt"/>
                <a:cs typeface="+mn-cs"/>
              </a:rPr>
              <a:t>Companies</a:t>
            </a:r>
            <a:r>
              <a:rPr lang="hu-HU" sz="2700" dirty="0" smtClean="0">
                <a:latin typeface="+mn-lt"/>
                <a:cs typeface="+mn-cs"/>
              </a:rPr>
              <a:t> – </a:t>
            </a:r>
            <a:r>
              <a:rPr lang="hu-HU" sz="2700" dirty="0" err="1" smtClean="0">
                <a:latin typeface="+mn-lt"/>
                <a:cs typeface="+mn-cs"/>
              </a:rPr>
              <a:t>Users</a:t>
            </a:r>
            <a:r>
              <a:rPr lang="hu-HU" sz="2700" dirty="0" smtClean="0">
                <a:latin typeface="+mn-lt"/>
                <a:cs typeface="+mn-cs"/>
              </a:rPr>
              <a:t> has </a:t>
            </a:r>
            <a:r>
              <a:rPr lang="hu-HU" sz="2700" dirty="0" err="1" smtClean="0">
                <a:latin typeface="+mn-lt"/>
                <a:cs typeface="+mn-cs"/>
              </a:rPr>
              <a:t>different</a:t>
            </a:r>
            <a:r>
              <a:rPr lang="hu-HU" sz="2700" dirty="0" smtClean="0">
                <a:latin typeface="+mn-lt"/>
                <a:cs typeface="+mn-cs"/>
              </a:rPr>
              <a:t> </a:t>
            </a:r>
            <a:r>
              <a:rPr lang="hu-HU" sz="2700" dirty="0" err="1" smtClean="0">
                <a:latin typeface="+mn-lt"/>
                <a:cs typeface="+mn-cs"/>
              </a:rPr>
              <a:t>interests</a:t>
            </a:r>
            <a:r>
              <a:rPr lang="hu-HU" sz="2700" dirty="0" smtClean="0">
                <a:latin typeface="+mn-lt"/>
                <a:cs typeface="+mn-cs"/>
              </a:rPr>
              <a:t> and </a:t>
            </a:r>
            <a:r>
              <a:rPr lang="hu-HU" sz="2700" dirty="0" err="1" smtClean="0">
                <a:latin typeface="+mn-lt"/>
                <a:cs typeface="+mn-cs"/>
              </a:rPr>
              <a:t>different</a:t>
            </a:r>
            <a:r>
              <a:rPr lang="hu-HU" sz="2700" dirty="0" smtClean="0">
                <a:latin typeface="+mn-lt"/>
                <a:cs typeface="+mn-cs"/>
              </a:rPr>
              <a:t> </a:t>
            </a:r>
            <a:r>
              <a:rPr lang="hu-HU" sz="2700" dirty="0" err="1" smtClean="0">
                <a:latin typeface="+mn-lt"/>
                <a:cs typeface="+mn-cs"/>
              </a:rPr>
              <a:t>weight</a:t>
            </a:r>
            <a:r>
              <a:rPr lang="hu-HU" sz="2700" dirty="0" smtClean="0">
                <a:latin typeface="+mn-lt"/>
                <a:cs typeface="+mn-cs"/>
              </a:rPr>
              <a:t>. </a:t>
            </a:r>
            <a:endParaRPr kumimoji="0" lang="hu-H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artalom helye 1"/>
          <p:cNvSpPr txBox="1">
            <a:spLocks/>
          </p:cNvSpPr>
          <p:nvPr/>
        </p:nvSpPr>
        <p:spPr bwMode="auto">
          <a:xfrm>
            <a:off x="0" y="2643182"/>
            <a:ext cx="914400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lang="hu-HU" sz="2700" dirty="0" err="1" smtClean="0">
                <a:latin typeface="+mn-lt"/>
                <a:cs typeface="+mn-cs"/>
              </a:rPr>
              <a:t>Our</a:t>
            </a:r>
            <a:r>
              <a:rPr lang="hu-HU" sz="2700" dirty="0" smtClean="0">
                <a:latin typeface="+mn-lt"/>
                <a:cs typeface="+mn-cs"/>
              </a:rPr>
              <a:t> </a:t>
            </a:r>
            <a:r>
              <a:rPr lang="hu-HU" sz="2700" dirty="0" err="1" smtClean="0">
                <a:latin typeface="+mn-lt"/>
                <a:cs typeface="+mn-cs"/>
              </a:rPr>
              <a:t>opinion</a:t>
            </a:r>
            <a:r>
              <a:rPr lang="hu-HU" sz="2700" dirty="0" smtClean="0">
                <a:latin typeface="+mn-lt"/>
                <a:cs typeface="+mn-cs"/>
              </a:rPr>
              <a:t>:</a:t>
            </a:r>
            <a:endParaRPr kumimoji="0" lang="hu-H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artalom helye 1"/>
          <p:cNvSpPr txBox="1">
            <a:spLocks/>
          </p:cNvSpPr>
          <p:nvPr/>
        </p:nvSpPr>
        <p:spPr bwMode="auto">
          <a:xfrm>
            <a:off x="0" y="3143248"/>
            <a:ext cx="914400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22325" lvl="1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hu-HU" sz="2700" dirty="0" err="1" smtClean="0">
                <a:latin typeface="+mn-lt"/>
                <a:cs typeface="+mn-cs"/>
              </a:rPr>
              <a:t>Current</a:t>
            </a:r>
            <a:r>
              <a:rPr lang="hu-HU" sz="2700" dirty="0" smtClean="0">
                <a:latin typeface="+mn-lt"/>
                <a:cs typeface="+mn-cs"/>
              </a:rPr>
              <a:t> </a:t>
            </a:r>
            <a:r>
              <a:rPr lang="hu-HU" sz="2700" dirty="0" err="1" smtClean="0">
                <a:latin typeface="+mn-lt"/>
                <a:cs typeface="+mn-cs"/>
              </a:rPr>
              <a:t>process</a:t>
            </a:r>
            <a:r>
              <a:rPr lang="hu-HU" sz="2700" dirty="0" smtClean="0">
                <a:latin typeface="+mn-lt"/>
                <a:cs typeface="+mn-cs"/>
              </a:rPr>
              <a:t> is </a:t>
            </a:r>
            <a:r>
              <a:rPr lang="hu-HU" sz="2700" dirty="0" err="1" smtClean="0">
                <a:latin typeface="+mn-lt"/>
                <a:cs typeface="+mn-cs"/>
              </a:rPr>
              <a:t>adequate</a:t>
            </a:r>
            <a:endParaRPr kumimoji="0" lang="hu-H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artalom helye 1"/>
          <p:cNvSpPr txBox="1">
            <a:spLocks/>
          </p:cNvSpPr>
          <p:nvPr/>
        </p:nvSpPr>
        <p:spPr bwMode="auto">
          <a:xfrm>
            <a:off x="0" y="3571876"/>
            <a:ext cx="914400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22325" lvl="1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hu-HU" sz="2700" dirty="0" smtClean="0">
                <a:latin typeface="+mn-lt"/>
                <a:cs typeface="+mn-cs"/>
              </a:rPr>
              <a:t>More </a:t>
            </a:r>
            <a:r>
              <a:rPr lang="hu-HU" sz="2700" dirty="0" err="1" smtClean="0">
                <a:latin typeface="+mn-lt"/>
                <a:cs typeface="+mn-cs"/>
              </a:rPr>
              <a:t>intercountry</a:t>
            </a:r>
            <a:r>
              <a:rPr lang="hu-HU" sz="2700" dirty="0" smtClean="0">
                <a:latin typeface="+mn-lt"/>
                <a:cs typeface="+mn-cs"/>
              </a:rPr>
              <a:t> </a:t>
            </a:r>
            <a:r>
              <a:rPr lang="hu-HU" sz="2700" dirty="0" err="1" smtClean="0">
                <a:latin typeface="+mn-lt"/>
                <a:cs typeface="+mn-cs"/>
              </a:rPr>
              <a:t>cooperation</a:t>
            </a:r>
            <a:r>
              <a:rPr lang="hu-HU" sz="2700" dirty="0" smtClean="0">
                <a:latin typeface="+mn-lt"/>
                <a:cs typeface="+mn-cs"/>
              </a:rPr>
              <a:t> </a:t>
            </a:r>
            <a:r>
              <a:rPr lang="hu-HU" sz="2700" dirty="0" err="1" smtClean="0">
                <a:latin typeface="+mn-lt"/>
                <a:cs typeface="+mn-cs"/>
              </a:rPr>
              <a:t>needed</a:t>
            </a:r>
            <a:endParaRPr kumimoji="0" lang="hu-H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773106-606E-4934-A999-6C2BF93E339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0" y="1285860"/>
            <a:ext cx="91440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hu-HU" dirty="0" err="1" smtClean="0"/>
              <a:t>Thank</a:t>
            </a:r>
            <a:r>
              <a:rPr lang="hu-HU" dirty="0" smtClean="0"/>
              <a:t> </a:t>
            </a:r>
            <a:r>
              <a:rPr lang="hu-HU" dirty="0" err="1" smtClean="0"/>
              <a:t>you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your</a:t>
            </a:r>
            <a:r>
              <a:rPr lang="hu-HU" dirty="0" smtClean="0"/>
              <a:t> </a:t>
            </a:r>
            <a:r>
              <a:rPr lang="hu-HU" dirty="0" err="1" smtClean="0"/>
              <a:t>attention</a:t>
            </a:r>
            <a:r>
              <a:rPr lang="hu-HU" dirty="0" smtClean="0"/>
              <a:t>!</a:t>
            </a:r>
            <a:endParaRPr lang="en-US" dirty="0"/>
          </a:p>
        </p:txBody>
      </p:sp>
      <p:sp>
        <p:nvSpPr>
          <p:cNvPr id="5" name="Cím 2"/>
          <p:cNvSpPr txBox="1">
            <a:spLocks/>
          </p:cNvSpPr>
          <p:nvPr/>
        </p:nvSpPr>
        <p:spPr>
          <a:xfrm>
            <a:off x="0" y="2500306"/>
            <a:ext cx="9144000" cy="1143000"/>
          </a:xfrm>
          <a:prstGeom prst="rect">
            <a:avLst/>
          </a:prstGeom>
        </p:spPr>
        <p:txBody>
          <a:bodyPr vert="horz" rtlCol="0" anchor="ctr">
            <a:normAutofit fontScale="92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We</a:t>
            </a:r>
            <a:r>
              <a:rPr kumimoji="0" lang="hu-HU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u-HU" sz="4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welcome</a:t>
            </a:r>
            <a:r>
              <a:rPr kumimoji="0" lang="hu-HU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u-HU" sz="4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your</a:t>
            </a:r>
            <a:r>
              <a:rPr kumimoji="0" lang="hu-HU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u-HU" sz="4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questions</a:t>
            </a:r>
            <a:r>
              <a:rPr kumimoji="0" lang="hu-HU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and </a:t>
            </a:r>
            <a:r>
              <a:rPr kumimoji="0" lang="hu-HU" sz="4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comments</a:t>
            </a:r>
            <a:r>
              <a:rPr lang="hu-HU" sz="41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!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773106-606E-4934-A999-6C2BF93E339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0" y="1481138"/>
            <a:ext cx="9144000" cy="590550"/>
          </a:xfrm>
        </p:spPr>
        <p:txBody>
          <a:bodyPr/>
          <a:lstStyle/>
          <a:p>
            <a:r>
              <a:rPr lang="hu-HU" smtClean="0"/>
              <a:t>Short overview of digital televison standards </a:t>
            </a:r>
            <a:endParaRPr lang="en-US" smtClean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dirty="0" err="1" smtClean="0"/>
              <a:t>Introduction</a:t>
            </a:r>
            <a:endParaRPr lang="en-US" dirty="0"/>
          </a:p>
        </p:txBody>
      </p:sp>
      <p:sp>
        <p:nvSpPr>
          <p:cNvPr id="4" name="Tartalom helye 1"/>
          <p:cNvSpPr txBox="1">
            <a:spLocks/>
          </p:cNvSpPr>
          <p:nvPr/>
        </p:nvSpPr>
        <p:spPr bwMode="auto">
          <a:xfrm>
            <a:off x="0" y="2000250"/>
            <a:ext cx="91440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hu-HU" sz="2700">
                <a:latin typeface="Lucida Sans Unicode" pitchFamily="34" charset="0"/>
              </a:rPr>
              <a:t>Decisions in the World</a:t>
            </a:r>
            <a:endParaRPr lang="en-US" sz="2700">
              <a:latin typeface="Lucida Sans Unicode" pitchFamily="34" charset="0"/>
            </a:endParaRPr>
          </a:p>
        </p:txBody>
      </p:sp>
      <p:sp>
        <p:nvSpPr>
          <p:cNvPr id="5" name="Tartalom helye 1"/>
          <p:cNvSpPr txBox="1">
            <a:spLocks/>
          </p:cNvSpPr>
          <p:nvPr/>
        </p:nvSpPr>
        <p:spPr bwMode="auto">
          <a:xfrm>
            <a:off x="0" y="2500313"/>
            <a:ext cx="91440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hu-HU" sz="2700">
                <a:latin typeface="Lucida Sans Unicode" pitchFamily="34" charset="0"/>
              </a:rPr>
              <a:t>Decision Factors</a:t>
            </a:r>
            <a:endParaRPr lang="en-US" sz="2700">
              <a:latin typeface="Lucida Sans Unicode" pitchFamily="34" charset="0"/>
            </a:endParaRPr>
          </a:p>
        </p:txBody>
      </p:sp>
      <p:sp>
        <p:nvSpPr>
          <p:cNvPr id="6" name="Tartalom helye 1"/>
          <p:cNvSpPr txBox="1">
            <a:spLocks/>
          </p:cNvSpPr>
          <p:nvPr/>
        </p:nvSpPr>
        <p:spPr bwMode="auto">
          <a:xfrm>
            <a:off x="0" y="3000375"/>
            <a:ext cx="91440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hu-HU" sz="2700">
                <a:latin typeface="Lucida Sans Unicode" pitchFamily="34" charset="0"/>
              </a:rPr>
              <a:t>Closer look at South America</a:t>
            </a:r>
            <a:endParaRPr lang="en-US" sz="2700">
              <a:latin typeface="Lucida Sans Unicode" pitchFamily="34" charset="0"/>
            </a:endParaRPr>
          </a:p>
        </p:txBody>
      </p:sp>
      <p:sp>
        <p:nvSpPr>
          <p:cNvPr id="7" name="Tartalom helye 1"/>
          <p:cNvSpPr txBox="1">
            <a:spLocks/>
          </p:cNvSpPr>
          <p:nvPr/>
        </p:nvSpPr>
        <p:spPr bwMode="auto">
          <a:xfrm>
            <a:off x="0" y="3500438"/>
            <a:ext cx="91440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hu-HU" sz="2700">
                <a:latin typeface="Lucida Sans Unicode" pitchFamily="34" charset="0"/>
              </a:rPr>
              <a:t>Conclusions</a:t>
            </a:r>
            <a:endParaRPr lang="en-US" sz="2700">
              <a:latin typeface="Lucida Sans Unicode" pitchFamily="34" charset="0"/>
            </a:endParaRP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773106-606E-4934-A999-6C2BF93E339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0" y="1481138"/>
            <a:ext cx="9144000" cy="590550"/>
          </a:xfrm>
        </p:spPr>
        <p:txBody>
          <a:bodyPr/>
          <a:lstStyle/>
          <a:p>
            <a:r>
              <a:rPr lang="hu-HU" smtClean="0"/>
              <a:t>Four competing standards</a:t>
            </a:r>
            <a:endParaRPr lang="en-US" smtClean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Digital </a:t>
            </a:r>
            <a:r>
              <a:rPr lang="hu-HU" dirty="0" err="1" smtClean="0"/>
              <a:t>Television</a:t>
            </a:r>
            <a:r>
              <a:rPr lang="hu-HU" dirty="0" smtClean="0"/>
              <a:t> </a:t>
            </a:r>
            <a:r>
              <a:rPr lang="hu-HU" dirty="0" err="1" smtClean="0"/>
              <a:t>Standards</a:t>
            </a:r>
            <a:endParaRPr lang="en-US" dirty="0"/>
          </a:p>
        </p:txBody>
      </p:sp>
      <p:sp>
        <p:nvSpPr>
          <p:cNvPr id="4" name="Tartalom helye 1"/>
          <p:cNvSpPr txBox="1">
            <a:spLocks/>
          </p:cNvSpPr>
          <p:nvPr/>
        </p:nvSpPr>
        <p:spPr bwMode="auto">
          <a:xfrm>
            <a:off x="0" y="1928813"/>
            <a:ext cx="91440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22325" lvl="1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hu-HU" sz="2700">
                <a:latin typeface="Lucida Sans Unicode" pitchFamily="34" charset="0"/>
              </a:rPr>
              <a:t>DVB-T (European-centered)</a:t>
            </a:r>
            <a:endParaRPr lang="en-US" sz="2700">
              <a:latin typeface="Lucida Sans Unicode" pitchFamily="34" charset="0"/>
            </a:endParaRPr>
          </a:p>
        </p:txBody>
      </p:sp>
      <p:sp>
        <p:nvSpPr>
          <p:cNvPr id="5" name="Tartalom helye 1"/>
          <p:cNvSpPr txBox="1">
            <a:spLocks/>
          </p:cNvSpPr>
          <p:nvPr/>
        </p:nvSpPr>
        <p:spPr bwMode="auto">
          <a:xfrm>
            <a:off x="0" y="2357438"/>
            <a:ext cx="91440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22325" lvl="1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hu-HU" sz="2700">
                <a:latin typeface="Lucida Sans Unicode" pitchFamily="34" charset="0"/>
              </a:rPr>
              <a:t>ATSC (USA)</a:t>
            </a:r>
            <a:endParaRPr lang="en-US" sz="2700">
              <a:latin typeface="Lucida Sans Unicode" pitchFamily="34" charset="0"/>
            </a:endParaRPr>
          </a:p>
        </p:txBody>
      </p:sp>
      <p:sp>
        <p:nvSpPr>
          <p:cNvPr id="6" name="Tartalom helye 1"/>
          <p:cNvSpPr txBox="1">
            <a:spLocks/>
          </p:cNvSpPr>
          <p:nvPr/>
        </p:nvSpPr>
        <p:spPr bwMode="auto">
          <a:xfrm>
            <a:off x="0" y="2786063"/>
            <a:ext cx="91440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22325" lvl="1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hu-HU" sz="2700">
                <a:latin typeface="Lucida Sans Unicode" pitchFamily="34" charset="0"/>
              </a:rPr>
              <a:t>ISDB-T (Japan, DiBEG)</a:t>
            </a:r>
            <a:endParaRPr lang="en-US" sz="2700">
              <a:latin typeface="Lucida Sans Unicode" pitchFamily="34" charset="0"/>
            </a:endParaRPr>
          </a:p>
        </p:txBody>
      </p:sp>
      <p:sp>
        <p:nvSpPr>
          <p:cNvPr id="7" name="Tartalom helye 1"/>
          <p:cNvSpPr txBox="1">
            <a:spLocks/>
          </p:cNvSpPr>
          <p:nvPr/>
        </p:nvSpPr>
        <p:spPr bwMode="auto">
          <a:xfrm>
            <a:off x="0" y="3214688"/>
            <a:ext cx="91440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22325" lvl="1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hu-HU" sz="2700">
                <a:latin typeface="Lucida Sans Unicode" pitchFamily="34" charset="0"/>
              </a:rPr>
              <a:t>DMB-T/H (China)</a:t>
            </a:r>
            <a:endParaRPr lang="en-US" sz="2700">
              <a:latin typeface="Lucida Sans Unicode" pitchFamily="34" charset="0"/>
            </a:endParaRPr>
          </a:p>
        </p:txBody>
      </p:sp>
      <p:sp>
        <p:nvSpPr>
          <p:cNvPr id="8" name="Tartalom helye 1"/>
          <p:cNvSpPr txBox="1">
            <a:spLocks/>
          </p:cNvSpPr>
          <p:nvPr/>
        </p:nvSpPr>
        <p:spPr bwMode="auto">
          <a:xfrm>
            <a:off x="0" y="3643313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hu-HU" sz="2700">
                <a:latin typeface="Lucida Sans Unicode" pitchFamily="34" charset="0"/>
              </a:rPr>
              <a:t>All significantly better than analogue</a:t>
            </a:r>
          </a:p>
          <a:p>
            <a:pPr marL="822325" lvl="1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hu-HU" sz="2700">
                <a:latin typeface="Lucida Sans Unicode" pitchFamily="34" charset="0"/>
              </a:rPr>
              <a:t>For the public, state, suppliers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sz="2700">
              <a:latin typeface="Lucida Sans Unicode" pitchFamily="34" charset="0"/>
            </a:endParaRPr>
          </a:p>
        </p:txBody>
      </p:sp>
      <p:sp>
        <p:nvSpPr>
          <p:cNvPr id="9" name="Tartalom helye 1"/>
          <p:cNvSpPr txBox="1">
            <a:spLocks/>
          </p:cNvSpPr>
          <p:nvPr/>
        </p:nvSpPr>
        <p:spPr bwMode="auto">
          <a:xfrm>
            <a:off x="0" y="4500563"/>
            <a:ext cx="91440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hu-HU" sz="2700">
                <a:latin typeface="Lucida Sans Unicode" pitchFamily="34" charset="0"/>
              </a:rPr>
              <a:t>Some, but no critical differences between them</a:t>
            </a:r>
            <a:endParaRPr lang="en-US" sz="2700">
              <a:latin typeface="Lucida Sans Unicode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75" y="1857375"/>
            <a:ext cx="928688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1500" y="1857375"/>
            <a:ext cx="22225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63" y="2786063"/>
            <a:ext cx="172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00" y="2714625"/>
            <a:ext cx="714375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15338" y="2714620"/>
            <a:ext cx="71438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Dia számának hely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773106-606E-4934-A999-6C2BF93E339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7" dur="1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  <p:bldP spid="5" grpId="0" build="p"/>
      <p:bldP spid="6" grpId="0" build="p"/>
      <p:bldP spid="7" grpId="0" build="p"/>
      <p:bldP spid="8" grpId="0" uiExpand="1" build="p"/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artalom helye 1"/>
          <p:cNvSpPr>
            <a:spLocks noGrp="1"/>
          </p:cNvSpPr>
          <p:nvPr>
            <p:ph idx="1"/>
          </p:nvPr>
        </p:nvSpPr>
        <p:spPr>
          <a:xfrm>
            <a:off x="0" y="1481138"/>
            <a:ext cx="9144000" cy="590550"/>
          </a:xfrm>
        </p:spPr>
        <p:txBody>
          <a:bodyPr/>
          <a:lstStyle/>
          <a:p>
            <a:r>
              <a:rPr lang="hu-HU" dirty="0" err="1" smtClean="0"/>
              <a:t>Countries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adopting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standards</a:t>
            </a:r>
            <a:endParaRPr lang="hu-HU" dirty="0" smtClean="0"/>
          </a:p>
          <a:p>
            <a:endParaRPr lang="en-US" dirty="0" smtClean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dirty="0" err="1" smtClean="0"/>
              <a:t>Decisions</a:t>
            </a:r>
            <a:endParaRPr lang="en-US" dirty="0"/>
          </a:p>
        </p:txBody>
      </p:sp>
      <p:sp>
        <p:nvSpPr>
          <p:cNvPr id="16387" name="Tartalom helye 1"/>
          <p:cNvSpPr txBox="1">
            <a:spLocks/>
          </p:cNvSpPr>
          <p:nvPr/>
        </p:nvSpPr>
        <p:spPr bwMode="auto">
          <a:xfrm>
            <a:off x="0" y="2357430"/>
            <a:ext cx="91440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hu-HU" sz="2700" dirty="0" err="1">
                <a:latin typeface="Lucida Sans Unicode" pitchFamily="34" charset="0"/>
              </a:rPr>
              <a:t>Three</a:t>
            </a:r>
            <a:r>
              <a:rPr lang="hu-HU" sz="2700" dirty="0">
                <a:latin typeface="Lucida Sans Unicode" pitchFamily="34" charset="0"/>
              </a:rPr>
              <a:t> </a:t>
            </a:r>
            <a:r>
              <a:rPr lang="hu-HU" sz="2700" dirty="0" err="1">
                <a:latin typeface="Lucida Sans Unicode" pitchFamily="34" charset="0"/>
              </a:rPr>
              <a:t>groups</a:t>
            </a:r>
            <a:r>
              <a:rPr lang="hu-HU" sz="2700" dirty="0">
                <a:latin typeface="Lucida Sans Unicode" pitchFamily="34" charset="0"/>
              </a:rPr>
              <a:t> of </a:t>
            </a:r>
            <a:r>
              <a:rPr lang="hu-HU" sz="2700" dirty="0" err="1">
                <a:latin typeface="Lucida Sans Unicode" pitchFamily="34" charset="0"/>
              </a:rPr>
              <a:t>countries</a:t>
            </a:r>
            <a:endParaRPr lang="en-US" sz="2700" dirty="0">
              <a:latin typeface="Lucida Sans Unicode" pitchFamily="34" charset="0"/>
            </a:endParaRPr>
          </a:p>
        </p:txBody>
      </p:sp>
      <p:sp>
        <p:nvSpPr>
          <p:cNvPr id="16388" name="Tartalom helye 1"/>
          <p:cNvSpPr txBox="1">
            <a:spLocks/>
          </p:cNvSpPr>
          <p:nvPr/>
        </p:nvSpPr>
        <p:spPr bwMode="auto">
          <a:xfrm>
            <a:off x="0" y="2786058"/>
            <a:ext cx="91440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22325" lvl="1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hu-HU" sz="2700" dirty="0" err="1">
                <a:latin typeface="Lucida Sans Unicode" pitchFamily="34" charset="0"/>
              </a:rPr>
              <a:t>Developer</a:t>
            </a:r>
            <a:r>
              <a:rPr lang="hu-HU" sz="2700" dirty="0">
                <a:latin typeface="Lucida Sans Unicode" pitchFamily="34" charset="0"/>
              </a:rPr>
              <a:t> </a:t>
            </a:r>
            <a:r>
              <a:rPr lang="hu-HU" sz="2700" dirty="0" err="1">
                <a:latin typeface="Lucida Sans Unicode" pitchFamily="34" charset="0"/>
              </a:rPr>
              <a:t>countries</a:t>
            </a:r>
            <a:endParaRPr lang="en-US" sz="2700" dirty="0">
              <a:latin typeface="Lucida Sans Unicode" pitchFamily="34" charset="0"/>
            </a:endParaRPr>
          </a:p>
        </p:txBody>
      </p:sp>
      <p:sp>
        <p:nvSpPr>
          <p:cNvPr id="16389" name="Tartalom helye 1"/>
          <p:cNvSpPr txBox="1">
            <a:spLocks/>
          </p:cNvSpPr>
          <p:nvPr/>
        </p:nvSpPr>
        <p:spPr bwMode="auto">
          <a:xfrm>
            <a:off x="0" y="3214686"/>
            <a:ext cx="91440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22325" lvl="1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hu-HU" sz="2700" dirty="0" err="1">
                <a:latin typeface="Lucida Sans Unicode" pitchFamily="34" charset="0"/>
              </a:rPr>
              <a:t>Countries</a:t>
            </a:r>
            <a:r>
              <a:rPr lang="hu-HU" sz="2700" dirty="0">
                <a:latin typeface="Lucida Sans Unicode" pitchFamily="34" charset="0"/>
              </a:rPr>
              <a:t> </a:t>
            </a:r>
            <a:r>
              <a:rPr lang="hu-HU" sz="2700" dirty="0" err="1">
                <a:latin typeface="Lucida Sans Unicode" pitchFamily="34" charset="0"/>
              </a:rPr>
              <a:t>having</a:t>
            </a:r>
            <a:r>
              <a:rPr lang="hu-HU" sz="2700" dirty="0">
                <a:latin typeface="Lucida Sans Unicode" pitchFamily="34" charset="0"/>
              </a:rPr>
              <a:t> a </a:t>
            </a:r>
            <a:r>
              <a:rPr lang="hu-HU" sz="2700" dirty="0" err="1">
                <a:latin typeface="Lucida Sans Unicode" pitchFamily="34" charset="0"/>
              </a:rPr>
              <a:t>strong</a:t>
            </a:r>
            <a:r>
              <a:rPr lang="hu-HU" sz="2700" dirty="0">
                <a:latin typeface="Lucida Sans Unicode" pitchFamily="34" charset="0"/>
              </a:rPr>
              <a:t> </a:t>
            </a:r>
            <a:r>
              <a:rPr lang="hu-HU" sz="2700" dirty="0" err="1">
                <a:latin typeface="Lucida Sans Unicode" pitchFamily="34" charset="0"/>
              </a:rPr>
              <a:t>bias</a:t>
            </a:r>
            <a:endParaRPr lang="en-US" sz="2700" dirty="0">
              <a:latin typeface="Lucida Sans Unicode" pitchFamily="34" charset="0"/>
            </a:endParaRPr>
          </a:p>
        </p:txBody>
      </p:sp>
      <p:sp>
        <p:nvSpPr>
          <p:cNvPr id="16390" name="Tartalom helye 1"/>
          <p:cNvSpPr txBox="1">
            <a:spLocks/>
          </p:cNvSpPr>
          <p:nvPr/>
        </p:nvSpPr>
        <p:spPr bwMode="auto">
          <a:xfrm>
            <a:off x="0" y="3643314"/>
            <a:ext cx="91440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22325" lvl="1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hu-HU" sz="2700" dirty="0" err="1">
                <a:latin typeface="Lucida Sans Unicode" pitchFamily="34" charset="0"/>
              </a:rPr>
              <a:t>Countries</a:t>
            </a:r>
            <a:r>
              <a:rPr lang="hu-HU" sz="2700" dirty="0">
                <a:latin typeface="Lucida Sans Unicode" pitchFamily="34" charset="0"/>
              </a:rPr>
              <a:t> </a:t>
            </a:r>
            <a:r>
              <a:rPr lang="hu-HU" sz="2700" dirty="0" err="1">
                <a:latin typeface="Lucida Sans Unicode" pitchFamily="34" charset="0"/>
              </a:rPr>
              <a:t>with</a:t>
            </a:r>
            <a:r>
              <a:rPr lang="hu-HU" sz="2700" dirty="0">
                <a:latin typeface="Lucida Sans Unicode" pitchFamily="34" charset="0"/>
              </a:rPr>
              <a:t> </a:t>
            </a:r>
            <a:r>
              <a:rPr lang="hu-HU" sz="2700" dirty="0" err="1">
                <a:latin typeface="Lucida Sans Unicode" pitchFamily="34" charset="0"/>
              </a:rPr>
              <a:t>freedom</a:t>
            </a:r>
            <a:r>
              <a:rPr lang="hu-HU" sz="2700" dirty="0">
                <a:latin typeface="Lucida Sans Unicode" pitchFamily="34" charset="0"/>
              </a:rPr>
              <a:t> of </a:t>
            </a:r>
            <a:r>
              <a:rPr lang="hu-HU" sz="2700" dirty="0" err="1">
                <a:latin typeface="Lucida Sans Unicode" pitchFamily="34" charset="0"/>
              </a:rPr>
              <a:t>choice</a:t>
            </a:r>
            <a:endParaRPr lang="en-US" sz="2700" dirty="0">
              <a:latin typeface="Lucida Sans Unicode" pitchFamily="34" charset="0"/>
            </a:endParaRPr>
          </a:p>
        </p:txBody>
      </p:sp>
      <p:pic>
        <p:nvPicPr>
          <p:cNvPr id="16401" name="Picture 17" descr="MCj029558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3857628"/>
            <a:ext cx="1661250" cy="1214446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2000240"/>
            <a:ext cx="1785950" cy="1640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artalom helye 1"/>
          <p:cNvSpPr txBox="1">
            <a:spLocks/>
          </p:cNvSpPr>
          <p:nvPr/>
        </p:nvSpPr>
        <p:spPr bwMode="auto">
          <a:xfrm>
            <a:off x="0" y="1928802"/>
            <a:ext cx="91440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22325" lvl="1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kumimoji="0" lang="hu-H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Choice</a:t>
            </a:r>
            <a:endParaRPr kumimoji="0" lang="hu-H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773106-606E-4934-A999-6C2BF93E339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 build="p"/>
      <p:bldP spid="16387" grpId="0"/>
      <p:bldP spid="16388" grpId="0"/>
      <p:bldP spid="16389" grpId="0"/>
      <p:bldP spid="16390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artalom helye 1"/>
          <p:cNvSpPr>
            <a:spLocks noGrp="1"/>
          </p:cNvSpPr>
          <p:nvPr>
            <p:ph idx="1"/>
          </p:nvPr>
        </p:nvSpPr>
        <p:spPr>
          <a:xfrm>
            <a:off x="1571625" y="5572125"/>
            <a:ext cx="6215063" cy="285750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hu-HU" sz="1200" dirty="0" err="1" smtClean="0"/>
              <a:t>Source</a:t>
            </a:r>
            <a:r>
              <a:rPr lang="hu-HU" sz="1200" dirty="0" smtClean="0"/>
              <a:t>: </a:t>
            </a:r>
            <a:r>
              <a:rPr lang="hu-HU" sz="1200" dirty="0" smtClean="0">
                <a:hlinkClick r:id="rId2"/>
              </a:rPr>
              <a:t>http://en.wikipedia.org/wiki/Digital_terrestrial_television</a:t>
            </a:r>
            <a:r>
              <a:rPr lang="hu-HU" sz="1200" dirty="0" smtClean="0"/>
              <a:t>, 2009-05-14</a:t>
            </a:r>
            <a:endParaRPr lang="en-US" sz="1200" dirty="0" smtClean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dirty="0" err="1" smtClean="0"/>
              <a:t>Current</a:t>
            </a:r>
            <a:r>
              <a:rPr lang="hu-HU" dirty="0" smtClean="0"/>
              <a:t> </a:t>
            </a:r>
            <a:r>
              <a:rPr lang="hu-HU" dirty="0" err="1" smtClean="0"/>
              <a:t>situation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125538"/>
            <a:ext cx="826770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1714488"/>
            <a:ext cx="2428875" cy="3679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773106-606E-4934-A999-6C2BF93E339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2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artalom helye 1"/>
          <p:cNvSpPr>
            <a:spLocks noGrp="1"/>
          </p:cNvSpPr>
          <p:nvPr>
            <p:ph idx="1"/>
          </p:nvPr>
        </p:nvSpPr>
        <p:spPr>
          <a:xfrm>
            <a:off x="0" y="3714752"/>
            <a:ext cx="9144000" cy="571504"/>
          </a:xfrm>
        </p:spPr>
        <p:txBody>
          <a:bodyPr/>
          <a:lstStyle/>
          <a:p>
            <a:r>
              <a:rPr lang="hu-HU" dirty="0" err="1" smtClean="0"/>
              <a:t>Political</a:t>
            </a:r>
            <a:endParaRPr lang="en-US" dirty="0" smtClean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dirty="0" err="1" smtClean="0"/>
              <a:t>Decision</a:t>
            </a:r>
            <a:r>
              <a:rPr lang="hu-HU" dirty="0" smtClean="0"/>
              <a:t> </a:t>
            </a:r>
            <a:r>
              <a:rPr lang="hu-HU" dirty="0" err="1" smtClean="0"/>
              <a:t>Factors</a:t>
            </a:r>
            <a:endParaRPr lang="en-US" dirty="0"/>
          </a:p>
        </p:txBody>
      </p:sp>
      <p:sp>
        <p:nvSpPr>
          <p:cNvPr id="4" name="Tartalom helye 1"/>
          <p:cNvSpPr txBox="1">
            <a:spLocks/>
          </p:cNvSpPr>
          <p:nvPr/>
        </p:nvSpPr>
        <p:spPr bwMode="auto">
          <a:xfrm>
            <a:off x="0" y="1428736"/>
            <a:ext cx="914400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0" lang="hu-H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Technical</a:t>
            </a:r>
            <a:endParaRPr kumimoji="0" lang="hu-H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7" y="1428737"/>
            <a:ext cx="1714512" cy="147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artalom helye 1"/>
          <p:cNvSpPr txBox="1">
            <a:spLocks/>
          </p:cNvSpPr>
          <p:nvPr/>
        </p:nvSpPr>
        <p:spPr bwMode="auto">
          <a:xfrm>
            <a:off x="0" y="2214554"/>
            <a:ext cx="914400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lang="hu-HU" sz="2700" dirty="0" err="1" smtClean="0">
                <a:latin typeface="+mn-lt"/>
                <a:cs typeface="+mn-cs"/>
              </a:rPr>
              <a:t>Economical</a:t>
            </a:r>
            <a:endParaRPr kumimoji="0" lang="hu-H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428736"/>
            <a:ext cx="1443048" cy="154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artalom helye 1"/>
          <p:cNvSpPr txBox="1">
            <a:spLocks/>
          </p:cNvSpPr>
          <p:nvPr/>
        </p:nvSpPr>
        <p:spPr bwMode="auto">
          <a:xfrm>
            <a:off x="0" y="3000372"/>
            <a:ext cx="914400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lang="hu-HU" sz="2700" dirty="0" err="1" smtClean="0">
                <a:latin typeface="+mn-lt"/>
                <a:cs typeface="+mn-cs"/>
              </a:rPr>
              <a:t>Social</a:t>
            </a:r>
            <a:endParaRPr kumimoji="0" lang="hu-H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3143248"/>
            <a:ext cx="171451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3214686"/>
            <a:ext cx="1547807" cy="1187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773106-606E-4934-A999-6C2BF93E339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 build="p"/>
      <p:bldP spid="4" grpId="0"/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artalom helye 1"/>
          <p:cNvSpPr>
            <a:spLocks noGrp="1"/>
          </p:cNvSpPr>
          <p:nvPr>
            <p:ph idx="4294967295"/>
          </p:nvPr>
        </p:nvSpPr>
        <p:spPr>
          <a:xfrm>
            <a:off x="0" y="1428736"/>
            <a:ext cx="6215074" cy="642942"/>
          </a:xfrm>
        </p:spPr>
        <p:txBody>
          <a:bodyPr/>
          <a:lstStyle/>
          <a:p>
            <a:pPr algn="ctr">
              <a:buFont typeface="Wingdings 3" pitchFamily="18" charset="2"/>
              <a:buNone/>
            </a:pPr>
            <a:r>
              <a:rPr lang="hu-HU" sz="3200" dirty="0" err="1" smtClean="0">
                <a:solidFill>
                  <a:schemeClr val="tx2"/>
                </a:solidFill>
              </a:rPr>
              <a:t>Technical</a:t>
            </a:r>
            <a:endParaRPr lang="sv-SE" sz="3200" dirty="0" smtClean="0">
              <a:solidFill>
                <a:schemeClr val="tx2"/>
              </a:solidFill>
            </a:endParaRPr>
          </a:p>
          <a:p>
            <a:pPr algn="ctr">
              <a:buFont typeface="Wingdings 3" pitchFamily="18" charset="2"/>
              <a:buNone/>
            </a:pPr>
            <a:endParaRPr lang="hu-HU" sz="1600" dirty="0" smtClean="0">
              <a:solidFill>
                <a:schemeClr val="tx2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 idx="4294967295"/>
          </p:nvPr>
        </p:nvSpPr>
        <p:spPr>
          <a:xfrm>
            <a:off x="441325" y="266700"/>
            <a:ext cx="8229600" cy="11430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hu-HU" dirty="0" err="1" smtClean="0"/>
              <a:t>Decision</a:t>
            </a:r>
            <a:r>
              <a:rPr lang="hu-HU" dirty="0" smtClean="0"/>
              <a:t> </a:t>
            </a:r>
            <a:r>
              <a:rPr lang="hu-HU" dirty="0" err="1" smtClean="0"/>
              <a:t>Factors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285727"/>
            <a:ext cx="2214578" cy="1902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artalom helye 1"/>
          <p:cNvSpPr txBox="1">
            <a:spLocks/>
          </p:cNvSpPr>
          <p:nvPr/>
        </p:nvSpPr>
        <p:spPr bwMode="auto">
          <a:xfrm>
            <a:off x="0" y="2285992"/>
            <a:ext cx="914400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0" lang="hu-H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Efficient</a:t>
            </a:r>
            <a:r>
              <a:rPr kumimoji="0" lang="hu-H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spectrum</a:t>
            </a:r>
            <a:r>
              <a:rPr kumimoji="0" lang="hu-H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usage</a:t>
            </a:r>
            <a:endParaRPr kumimoji="0" lang="hu-H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artalom helye 1"/>
          <p:cNvSpPr txBox="1">
            <a:spLocks/>
          </p:cNvSpPr>
          <p:nvPr/>
        </p:nvSpPr>
        <p:spPr bwMode="auto">
          <a:xfrm>
            <a:off x="0" y="2928934"/>
            <a:ext cx="914400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0" lang="hu-H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Image &amp; </a:t>
            </a:r>
            <a:r>
              <a:rPr kumimoji="0" lang="hu-H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audio</a:t>
            </a:r>
            <a:r>
              <a:rPr kumimoji="0" lang="hu-H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quality</a:t>
            </a:r>
            <a:r>
              <a:rPr kumimoji="0" lang="hu-H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hu-H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services</a:t>
            </a:r>
            <a:endParaRPr kumimoji="0" lang="hu-H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artalom helye 1"/>
          <p:cNvSpPr txBox="1">
            <a:spLocks/>
          </p:cNvSpPr>
          <p:nvPr/>
        </p:nvSpPr>
        <p:spPr bwMode="auto">
          <a:xfrm>
            <a:off x="0" y="3500438"/>
            <a:ext cx="914400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0" lang="hu-H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Suitability</a:t>
            </a:r>
            <a:r>
              <a:rPr kumimoji="0" lang="hu-H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</a:t>
            </a:r>
            <a:r>
              <a:rPr kumimoji="0" lang="hu-H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hu-H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country’s</a:t>
            </a:r>
            <a:r>
              <a:rPr kumimoji="0" lang="hu-H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topography</a:t>
            </a:r>
            <a:endParaRPr kumimoji="0" lang="hu-H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artalom helye 1"/>
          <p:cNvSpPr txBox="1">
            <a:spLocks/>
          </p:cNvSpPr>
          <p:nvPr/>
        </p:nvSpPr>
        <p:spPr bwMode="auto">
          <a:xfrm>
            <a:off x="0" y="4143380"/>
            <a:ext cx="914400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0" lang="hu-H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Available</a:t>
            </a:r>
            <a:r>
              <a:rPr kumimoji="0" lang="hu-H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video </a:t>
            </a:r>
            <a:r>
              <a:rPr kumimoji="0" lang="hu-H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codec</a:t>
            </a:r>
            <a:r>
              <a:rPr kumimoji="0" lang="hu-H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(MPEG-2, MPEG-4)</a:t>
            </a: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FD92A-9B19-4BE3-B3AF-9D48F279FBF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artalom helye 1"/>
          <p:cNvSpPr>
            <a:spLocks noGrp="1"/>
          </p:cNvSpPr>
          <p:nvPr>
            <p:ph idx="4294967295"/>
          </p:nvPr>
        </p:nvSpPr>
        <p:spPr>
          <a:xfrm>
            <a:off x="0" y="1285860"/>
            <a:ext cx="6500826" cy="785818"/>
          </a:xfrm>
        </p:spPr>
        <p:txBody>
          <a:bodyPr/>
          <a:lstStyle/>
          <a:p>
            <a:pPr algn="ctr">
              <a:buFont typeface="Wingdings 3" pitchFamily="18" charset="2"/>
              <a:buNone/>
            </a:pPr>
            <a:r>
              <a:rPr lang="sv-SE" sz="3200" dirty="0" smtClean="0">
                <a:solidFill>
                  <a:schemeClr val="tx2"/>
                </a:solidFill>
              </a:rPr>
              <a:t>Economical</a:t>
            </a:r>
          </a:p>
          <a:p>
            <a:pPr algn="ctr">
              <a:buFont typeface="Wingdings 3" pitchFamily="18" charset="2"/>
              <a:buNone/>
            </a:pPr>
            <a:endParaRPr lang="hu-HU" sz="1600" dirty="0" smtClean="0">
              <a:solidFill>
                <a:schemeClr val="tx2"/>
              </a:solidFill>
            </a:endParaRPr>
          </a:p>
          <a:p>
            <a:pPr>
              <a:buFont typeface="Wingdings 3" pitchFamily="18" charset="2"/>
              <a:buNone/>
            </a:pPr>
            <a:endParaRPr lang="hu-HU" dirty="0" smtClean="0"/>
          </a:p>
          <a:p>
            <a:endParaRPr lang="hu-HU" dirty="0" smtClean="0"/>
          </a:p>
        </p:txBody>
      </p:sp>
      <p:sp>
        <p:nvSpPr>
          <p:cNvPr id="3" name="Cím 2"/>
          <p:cNvSpPr>
            <a:spLocks noGrp="1"/>
          </p:cNvSpPr>
          <p:nvPr>
            <p:ph type="title" idx="4294967295"/>
          </p:nvPr>
        </p:nvSpPr>
        <p:spPr>
          <a:xfrm>
            <a:off x="441325" y="266700"/>
            <a:ext cx="8229600" cy="11430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hu-HU" dirty="0" err="1" smtClean="0"/>
              <a:t>Decision</a:t>
            </a:r>
            <a:r>
              <a:rPr lang="hu-HU" dirty="0" smtClean="0"/>
              <a:t> </a:t>
            </a:r>
            <a:r>
              <a:rPr lang="hu-HU" dirty="0" err="1" smtClean="0"/>
              <a:t>Factors</a:t>
            </a:r>
            <a:endParaRPr lang="en-US" dirty="0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714480" y="4929198"/>
            <a:ext cx="16430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/>
            <a:r>
              <a:rPr lang="sv-SE" sz="2400" dirty="0"/>
              <a:t>C</a:t>
            </a:r>
            <a:r>
              <a:rPr lang="hu-HU" sz="2400" dirty="0" err="1" smtClean="0"/>
              <a:t>osts</a:t>
            </a:r>
            <a:endParaRPr lang="en-US" sz="2400" dirty="0"/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5857884" y="4929198"/>
            <a:ext cx="18573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/>
            <a:r>
              <a:rPr lang="hu-HU" sz="2400" dirty="0" err="1" smtClean="0"/>
              <a:t>Benefits</a:t>
            </a:r>
            <a:endParaRPr lang="en-US" sz="2400" dirty="0"/>
          </a:p>
        </p:txBody>
      </p:sp>
      <p:pic>
        <p:nvPicPr>
          <p:cNvPr id="30727" name="Picture 7" descr="MCj037989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4429132"/>
            <a:ext cx="2089150" cy="1684338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285728"/>
            <a:ext cx="2085990" cy="22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artalom helye 1"/>
          <p:cNvSpPr txBox="1">
            <a:spLocks/>
          </p:cNvSpPr>
          <p:nvPr/>
        </p:nvSpPr>
        <p:spPr bwMode="auto">
          <a:xfrm>
            <a:off x="0" y="2000240"/>
            <a:ext cx="914400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0" lang="hu-H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Costs</a:t>
            </a:r>
            <a:endParaRPr kumimoji="0" lang="hu-H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artalom helye 1"/>
          <p:cNvSpPr txBox="1">
            <a:spLocks/>
          </p:cNvSpPr>
          <p:nvPr/>
        </p:nvSpPr>
        <p:spPr bwMode="auto">
          <a:xfrm>
            <a:off x="0" y="2357430"/>
            <a:ext cx="914400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22325" lvl="1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kumimoji="0" lang="hu-H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Users</a:t>
            </a:r>
            <a:r>
              <a:rPr kumimoji="0" lang="hu-H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hu-H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e.g</a:t>
            </a:r>
            <a:r>
              <a:rPr kumimoji="0" lang="hu-H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hu-HU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27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hu-H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rice</a:t>
            </a:r>
            <a:r>
              <a:rPr kumimoji="0" lang="hu-HU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</a:t>
            </a:r>
            <a:r>
              <a:rPr kumimoji="0" lang="hu-HU" sz="27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receivers</a:t>
            </a:r>
            <a:endParaRPr kumimoji="0" lang="hu-H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artalom helye 1"/>
          <p:cNvSpPr txBox="1">
            <a:spLocks/>
          </p:cNvSpPr>
          <p:nvPr/>
        </p:nvSpPr>
        <p:spPr bwMode="auto">
          <a:xfrm>
            <a:off x="0" y="2786058"/>
            <a:ext cx="914400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22325" lvl="1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kumimoji="0" lang="hu-H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State</a:t>
            </a:r>
            <a:r>
              <a:rPr kumimoji="0" lang="hu-H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</a:t>
            </a:r>
            <a:r>
              <a:rPr lang="hu-HU" sz="2700" dirty="0" smtClean="0">
                <a:latin typeface="+mn-lt"/>
                <a:cs typeface="+mn-cs"/>
              </a:rPr>
              <a:t> </a:t>
            </a:r>
            <a:r>
              <a:rPr lang="hu-HU" sz="2700" dirty="0" err="1" smtClean="0">
                <a:latin typeface="+mn-lt"/>
                <a:cs typeface="+mn-cs"/>
              </a:rPr>
              <a:t>e.g</a:t>
            </a:r>
            <a:r>
              <a:rPr lang="hu-HU" sz="2700" dirty="0" smtClean="0">
                <a:latin typeface="+mn-lt"/>
                <a:cs typeface="+mn-cs"/>
              </a:rPr>
              <a:t>. </a:t>
            </a:r>
            <a:r>
              <a:rPr lang="hu-HU" sz="2700" dirty="0" smtClean="0">
                <a:latin typeface="+mn-lt"/>
                <a:cs typeface="+mn-cs"/>
              </a:rPr>
              <a:t>s</a:t>
            </a:r>
            <a:r>
              <a:rPr kumimoji="0" lang="hu-H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ubsidization</a:t>
            </a:r>
            <a:endParaRPr kumimoji="0" lang="hu-H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artalom helye 1"/>
          <p:cNvSpPr txBox="1">
            <a:spLocks/>
          </p:cNvSpPr>
          <p:nvPr/>
        </p:nvSpPr>
        <p:spPr bwMode="auto">
          <a:xfrm>
            <a:off x="0" y="3214686"/>
            <a:ext cx="914400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22325" lvl="1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hu-HU" sz="2700" dirty="0" err="1" smtClean="0">
                <a:latin typeface="+mn-lt"/>
                <a:cs typeface="+mn-cs"/>
              </a:rPr>
              <a:t>Industry</a:t>
            </a:r>
            <a:r>
              <a:rPr kumimoji="0" lang="hu-H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</a:t>
            </a:r>
            <a:r>
              <a:rPr lang="hu-HU" sz="2700" dirty="0" smtClean="0">
                <a:latin typeface="+mn-lt"/>
                <a:cs typeface="+mn-cs"/>
              </a:rPr>
              <a:t> </a:t>
            </a:r>
            <a:r>
              <a:rPr lang="hu-HU" sz="2700" dirty="0" err="1" smtClean="0">
                <a:latin typeface="+mn-lt"/>
                <a:cs typeface="+mn-cs"/>
              </a:rPr>
              <a:t>e.g</a:t>
            </a:r>
            <a:r>
              <a:rPr lang="hu-HU" sz="2700" dirty="0" smtClean="0">
                <a:latin typeface="+mn-lt"/>
                <a:cs typeface="+mn-cs"/>
              </a:rPr>
              <a:t>. </a:t>
            </a:r>
            <a:r>
              <a:rPr lang="hu-HU" sz="2700" dirty="0" err="1" smtClean="0">
                <a:latin typeface="+mn-lt"/>
                <a:cs typeface="+mn-cs"/>
              </a:rPr>
              <a:t>infrastructure</a:t>
            </a:r>
            <a:r>
              <a:rPr lang="hu-HU" sz="2700" dirty="0" smtClean="0">
                <a:latin typeface="+mn-lt"/>
                <a:cs typeface="+mn-cs"/>
              </a:rPr>
              <a:t>, </a:t>
            </a:r>
            <a:r>
              <a:rPr lang="hu-HU" sz="2700" dirty="0" err="1" smtClean="0">
                <a:latin typeface="+mn-lt"/>
                <a:cs typeface="+mn-cs"/>
              </a:rPr>
              <a:t>licensing</a:t>
            </a:r>
            <a:endParaRPr kumimoji="0" lang="hu-H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artalom helye 1"/>
          <p:cNvSpPr txBox="1">
            <a:spLocks/>
          </p:cNvSpPr>
          <p:nvPr/>
        </p:nvSpPr>
        <p:spPr bwMode="auto">
          <a:xfrm>
            <a:off x="0" y="3643314"/>
            <a:ext cx="914400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0" lang="hu-H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Benefits</a:t>
            </a:r>
            <a:endParaRPr kumimoji="0" lang="hu-H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Dia számának hely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FD92A-9B19-4BE3-B3AF-9D48F279FBF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30725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artalom helye 1"/>
          <p:cNvSpPr>
            <a:spLocks noGrp="1"/>
          </p:cNvSpPr>
          <p:nvPr>
            <p:ph idx="4294967295"/>
          </p:nvPr>
        </p:nvSpPr>
        <p:spPr>
          <a:xfrm>
            <a:off x="0" y="1214422"/>
            <a:ext cx="6143636" cy="928694"/>
          </a:xfrm>
        </p:spPr>
        <p:txBody>
          <a:bodyPr/>
          <a:lstStyle/>
          <a:p>
            <a:pPr algn="ctr">
              <a:buFont typeface="Wingdings 3" pitchFamily="18" charset="2"/>
              <a:buNone/>
            </a:pPr>
            <a:r>
              <a:rPr lang="sv-SE" sz="3200" dirty="0" smtClean="0">
                <a:solidFill>
                  <a:schemeClr val="tx2"/>
                </a:solidFill>
              </a:rPr>
              <a:t>Social</a:t>
            </a:r>
          </a:p>
          <a:p>
            <a:pPr marL="742950" lvl="1" indent="-285750">
              <a:buFont typeface="Verdana" pitchFamily="34" charset="0"/>
              <a:buNone/>
            </a:pPr>
            <a:endParaRPr lang="hu-HU" dirty="0" smtClean="0"/>
          </a:p>
          <a:p>
            <a:pPr>
              <a:buFont typeface="Wingdings 3" pitchFamily="18" charset="2"/>
              <a:buNone/>
            </a:pPr>
            <a:endParaRPr lang="hu-HU" dirty="0" smtClean="0"/>
          </a:p>
        </p:txBody>
      </p:sp>
      <p:sp>
        <p:nvSpPr>
          <p:cNvPr id="3" name="Cím 2"/>
          <p:cNvSpPr>
            <a:spLocks noGrp="1"/>
          </p:cNvSpPr>
          <p:nvPr>
            <p:ph type="title" idx="4294967295"/>
          </p:nvPr>
        </p:nvSpPr>
        <p:spPr>
          <a:xfrm>
            <a:off x="441325" y="266700"/>
            <a:ext cx="8229600" cy="11430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hu-HU" dirty="0" err="1" smtClean="0"/>
              <a:t>Decision</a:t>
            </a:r>
            <a:r>
              <a:rPr lang="hu-HU" dirty="0" smtClean="0"/>
              <a:t> </a:t>
            </a:r>
            <a:r>
              <a:rPr lang="hu-HU" dirty="0" err="1" smtClean="0"/>
              <a:t>Factors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428604"/>
            <a:ext cx="2381267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artalom helye 1"/>
          <p:cNvSpPr txBox="1">
            <a:spLocks/>
          </p:cNvSpPr>
          <p:nvPr/>
        </p:nvSpPr>
        <p:spPr bwMode="auto">
          <a:xfrm>
            <a:off x="0" y="1857364"/>
            <a:ext cx="914400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0" lang="hu-H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</a:t>
            </a:r>
            <a:r>
              <a:rPr kumimoji="0" lang="hu-H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hu-H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future</a:t>
            </a:r>
            <a:r>
              <a:rPr kumimoji="0" lang="hu-H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coverage</a:t>
            </a:r>
            <a:endParaRPr kumimoji="0" lang="hu-H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artalom helye 1"/>
          <p:cNvSpPr txBox="1">
            <a:spLocks/>
          </p:cNvSpPr>
          <p:nvPr/>
        </p:nvSpPr>
        <p:spPr bwMode="auto">
          <a:xfrm>
            <a:off x="0" y="2428868"/>
            <a:ext cx="914400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0" lang="hu-H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 </a:t>
            </a:r>
            <a:r>
              <a:rPr kumimoji="0" lang="hu-H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content</a:t>
            </a:r>
            <a:r>
              <a:rPr kumimoji="0" lang="hu-H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hu-H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services</a:t>
            </a:r>
            <a:r>
              <a:rPr kumimoji="0" lang="hu-H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hu-H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</a:t>
            </a:r>
            <a:r>
              <a:rPr kumimoji="0" lang="hu-H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habits</a:t>
            </a:r>
            <a:endParaRPr kumimoji="0" lang="hu-H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artalom helye 1"/>
          <p:cNvSpPr txBox="1">
            <a:spLocks/>
          </p:cNvSpPr>
          <p:nvPr/>
        </p:nvSpPr>
        <p:spPr bwMode="auto">
          <a:xfrm>
            <a:off x="0" y="3071810"/>
            <a:ext cx="914400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0" lang="hu-H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Industrial</a:t>
            </a:r>
            <a:r>
              <a:rPr kumimoji="0" lang="hu-H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</a:t>
            </a:r>
            <a:r>
              <a:rPr kumimoji="0" lang="hu-H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hu-HU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27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economical</a:t>
            </a:r>
            <a:r>
              <a:rPr kumimoji="0" lang="hu-HU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27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growth</a:t>
            </a:r>
            <a:r>
              <a:rPr lang="hu-HU" sz="2700" noProof="0" dirty="0" smtClean="0">
                <a:latin typeface="+mn-lt"/>
                <a:cs typeface="+mn-cs"/>
              </a:rPr>
              <a:t>, </a:t>
            </a:r>
            <a:r>
              <a:rPr lang="hu-HU" sz="2700" noProof="0" dirty="0" err="1" smtClean="0">
                <a:latin typeface="+mn-lt"/>
                <a:cs typeface="+mn-cs"/>
              </a:rPr>
              <a:t>new</a:t>
            </a:r>
            <a:r>
              <a:rPr lang="hu-HU" sz="2700" noProof="0" dirty="0" smtClean="0">
                <a:latin typeface="+mn-lt"/>
                <a:cs typeface="+mn-cs"/>
              </a:rPr>
              <a:t> </a:t>
            </a:r>
            <a:r>
              <a:rPr lang="hu-HU" sz="2700" noProof="0" dirty="0" err="1" smtClean="0">
                <a:latin typeface="+mn-lt"/>
                <a:cs typeface="+mn-cs"/>
              </a:rPr>
              <a:t>opportunities</a:t>
            </a:r>
            <a:endParaRPr lang="hu-HU" sz="2700" dirty="0" smtClean="0">
              <a:latin typeface="+mn-lt"/>
              <a:cs typeface="+mn-cs"/>
            </a:endParaRP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FD92A-9B19-4BE3-B3AF-9D48F279FBF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étatér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Sétatér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étaté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Áramlás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Áramlás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Áramlás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Áramlás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750</TotalTime>
  <Words>455</Words>
  <Application>Microsoft Office PowerPoint</Application>
  <PresentationFormat>Diavetítés a képernyőre (4:3 oldalarány)</PresentationFormat>
  <Paragraphs>155</Paragraphs>
  <Slides>18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19" baseType="lpstr">
      <vt:lpstr>Sétatér</vt:lpstr>
      <vt:lpstr>Decision Process for Digital TV Adoption</vt:lpstr>
      <vt:lpstr>Introduction</vt:lpstr>
      <vt:lpstr>Digital Television Standards</vt:lpstr>
      <vt:lpstr>Decisions</vt:lpstr>
      <vt:lpstr>Current situation</vt:lpstr>
      <vt:lpstr>Decision Factors</vt:lpstr>
      <vt:lpstr>Decision Factors</vt:lpstr>
      <vt:lpstr>Decision Factors</vt:lpstr>
      <vt:lpstr>Decision Factors</vt:lpstr>
      <vt:lpstr>Decision Factors</vt:lpstr>
      <vt:lpstr> Closer look at South America</vt:lpstr>
      <vt:lpstr> Closer look at South America</vt:lpstr>
      <vt:lpstr> Closer look at South America</vt:lpstr>
      <vt:lpstr>Closer look at South America</vt:lpstr>
      <vt:lpstr>Closer look at South America</vt:lpstr>
      <vt:lpstr>Closer look at South America</vt:lpstr>
      <vt:lpstr>Conclusions</vt:lpstr>
      <vt:lpstr>Thank you for your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Lux András</dc:creator>
  <cp:lastModifiedBy>Lux András</cp:lastModifiedBy>
  <cp:revision>34</cp:revision>
  <dcterms:created xsi:type="dcterms:W3CDTF">2009-05-14T12:42:58Z</dcterms:created>
  <dcterms:modified xsi:type="dcterms:W3CDTF">2009-05-15T06:39:55Z</dcterms:modified>
</cp:coreProperties>
</file>